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6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1" r:id="rId13"/>
    <p:sldId id="310" r:id="rId14"/>
    <p:sldId id="313" r:id="rId15"/>
    <p:sldId id="312" r:id="rId16"/>
    <p:sldId id="314" r:id="rId17"/>
    <p:sldId id="317" r:id="rId18"/>
    <p:sldId id="319" r:id="rId19"/>
    <p:sldId id="318" r:id="rId20"/>
    <p:sldId id="315" r:id="rId21"/>
    <p:sldId id="320" r:id="rId22"/>
    <p:sldId id="321" r:id="rId23"/>
    <p:sldId id="283" r:id="rId24"/>
    <p:sldId id="291" r:id="rId25"/>
    <p:sldId id="322" r:id="rId26"/>
    <p:sldId id="284" r:id="rId27"/>
    <p:sldId id="323" r:id="rId28"/>
    <p:sldId id="324" r:id="rId29"/>
    <p:sldId id="286" r:id="rId30"/>
    <p:sldId id="325" r:id="rId31"/>
    <p:sldId id="326" r:id="rId32"/>
    <p:sldId id="277" r:id="rId33"/>
    <p:sldId id="282" r:id="rId34"/>
  </p:sldIdLst>
  <p:sldSz cx="14224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9"/>
    <p:restoredTop sz="88915" autoAdjust="0"/>
  </p:normalViewPr>
  <p:slideViewPr>
    <p:cSldViewPr snapToGrid="0">
      <p:cViewPr varScale="1">
        <p:scale>
          <a:sx n="78" d="100"/>
          <a:sy n="78" d="100"/>
        </p:scale>
        <p:origin x="115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6748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895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C.S </a:t>
            </a:r>
            <a:r>
              <a:rPr lang="ko-KR" altLang="en-US" dirty="0"/>
              <a:t>의 두번째 단계는 </a:t>
            </a:r>
            <a:r>
              <a:rPr lang="en-US" altLang="ko-KR" dirty="0"/>
              <a:t>matching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Feature extraction </a:t>
            </a:r>
            <a:r>
              <a:rPr lang="ko-KR" altLang="en-US" dirty="0"/>
              <a:t>단계에서 각 이미지의  </a:t>
            </a:r>
            <a:r>
              <a:rPr lang="en-US" altLang="ko-KR" dirty="0"/>
              <a:t>feature</a:t>
            </a:r>
            <a:r>
              <a:rPr lang="ko-KR" altLang="en-US" dirty="0"/>
              <a:t>들이 추출되었을 건데</a:t>
            </a:r>
            <a:r>
              <a:rPr lang="en-US" altLang="ko-KR" dirty="0"/>
              <a:t>, </a:t>
            </a:r>
            <a:r>
              <a:rPr lang="ko-KR" altLang="en-US" dirty="0"/>
              <a:t>그러면 그 </a:t>
            </a:r>
            <a:r>
              <a:rPr lang="en-US" altLang="ko-KR" dirty="0"/>
              <a:t>feature</a:t>
            </a:r>
            <a:r>
              <a:rPr lang="ko-KR" altLang="en-US" dirty="0"/>
              <a:t> 사이의 관계</a:t>
            </a:r>
            <a:r>
              <a:rPr lang="en-US" altLang="ko-KR" dirty="0"/>
              <a:t>? </a:t>
            </a:r>
            <a:r>
              <a:rPr lang="ko-KR" altLang="en-US" dirty="0"/>
              <a:t>어떻게 매칭되는지를 알아보는 단계입니다</a:t>
            </a:r>
            <a:r>
              <a:rPr lang="en-US" altLang="ko-KR" dirty="0"/>
              <a:t>. </a:t>
            </a:r>
            <a:r>
              <a:rPr lang="ko-KR" altLang="en-US" dirty="0"/>
              <a:t>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뷰에서 </a:t>
            </a:r>
            <a:r>
              <a:rPr lang="en-US" altLang="ko-KR" dirty="0"/>
              <a:t>feature</a:t>
            </a:r>
            <a:r>
              <a:rPr lang="ko-KR" altLang="en-US" dirty="0"/>
              <a:t>가 겹칠 수가 없고</a:t>
            </a:r>
            <a:r>
              <a:rPr lang="en-US" altLang="ko-KR" dirty="0"/>
              <a:t>, Occlusion</a:t>
            </a:r>
            <a:r>
              <a:rPr lang="ko-KR" altLang="en-US" dirty="0"/>
              <a:t>을 가정하게 되면</a:t>
            </a:r>
            <a:r>
              <a:rPr lang="en-US" altLang="ko-KR" dirty="0"/>
              <a:t>, </a:t>
            </a:r>
            <a:r>
              <a:rPr lang="en-US" altLang="ko-KR" dirty="0" err="1"/>
              <a:t>extrem</a:t>
            </a:r>
            <a:r>
              <a:rPr lang="ko-KR" altLang="en-US" dirty="0"/>
              <a:t>하게 </a:t>
            </a:r>
            <a:r>
              <a:rPr lang="ko-KR" altLang="en-US" dirty="0" err="1"/>
              <a:t>떨어져있다고</a:t>
            </a:r>
            <a:r>
              <a:rPr lang="ko-KR" altLang="en-US" dirty="0"/>
              <a:t> 생각한다면 </a:t>
            </a:r>
            <a:r>
              <a:rPr lang="en-US" altLang="ko-KR" dirty="0"/>
              <a:t>, matching </a:t>
            </a:r>
            <a:r>
              <a:rPr lang="ko-KR" altLang="en-US" dirty="0"/>
              <a:t>되는</a:t>
            </a:r>
            <a:r>
              <a:rPr lang="en-US" altLang="ko-KR" dirty="0"/>
              <a:t>, </a:t>
            </a:r>
            <a:r>
              <a:rPr lang="ko-KR" altLang="en-US" dirty="0"/>
              <a:t>겹치는 </a:t>
            </a:r>
            <a:r>
              <a:rPr lang="en-US" altLang="ko-KR" dirty="0"/>
              <a:t>feature</a:t>
            </a:r>
            <a:r>
              <a:rPr lang="ko-KR" altLang="en-US" dirty="0"/>
              <a:t>가 없을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Naïve</a:t>
            </a:r>
            <a:r>
              <a:rPr lang="ko-KR" altLang="en-US" dirty="0"/>
              <a:t>하게 생각한다면 </a:t>
            </a:r>
            <a:r>
              <a:rPr lang="en-US" altLang="ko-KR" dirty="0"/>
              <a:t>1;1 </a:t>
            </a:r>
            <a:r>
              <a:rPr lang="ko-KR" altLang="en-US" dirty="0"/>
              <a:t>대응시켜서 다 확인하면 좋겠지만 </a:t>
            </a:r>
            <a:r>
              <a:rPr lang="en-US" altLang="ko-KR" dirty="0"/>
              <a:t>, </a:t>
            </a:r>
            <a:r>
              <a:rPr lang="ko-KR" altLang="en-US" dirty="0"/>
              <a:t>데이터가 </a:t>
            </a:r>
            <a:r>
              <a:rPr lang="ko-KR" altLang="en-US" dirty="0" err="1"/>
              <a:t>몇천</a:t>
            </a:r>
            <a:r>
              <a:rPr lang="en-US" altLang="ko-KR" dirty="0"/>
              <a:t>, </a:t>
            </a:r>
            <a:r>
              <a:rPr lang="ko-KR" altLang="en-US" dirty="0" err="1"/>
              <a:t>몇만장이</a:t>
            </a:r>
            <a:r>
              <a:rPr lang="ko-KR" altLang="en-US" dirty="0"/>
              <a:t> 있다고 생각하면 </a:t>
            </a:r>
            <a:r>
              <a:rPr lang="en-US" altLang="ko-KR" dirty="0"/>
              <a:t>computational complex </a:t>
            </a:r>
            <a:r>
              <a:rPr lang="ko-KR" altLang="en-US" dirty="0"/>
              <a:t>관점에서 </a:t>
            </a:r>
            <a:r>
              <a:rPr lang="ko-KR" altLang="en-US" dirty="0" err="1"/>
              <a:t>좋지않다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논문에서도 특정 </a:t>
            </a:r>
            <a:r>
              <a:rPr lang="en-US" altLang="ko-KR" dirty="0"/>
              <a:t>matching </a:t>
            </a:r>
            <a:r>
              <a:rPr lang="en-US" altLang="ko-KR" dirty="0" err="1"/>
              <a:t>algorith</a:t>
            </a:r>
            <a:r>
              <a:rPr lang="ko-KR" altLang="en-US" dirty="0"/>
              <a:t>을 소개하고 있지는 않지만 매칭 알고리즘을 통해서 각 </a:t>
            </a:r>
            <a:r>
              <a:rPr lang="en-US" altLang="ko-KR" dirty="0"/>
              <a:t>feature</a:t>
            </a:r>
            <a:r>
              <a:rPr lang="ko-KR" altLang="en-US" dirty="0"/>
              <a:t>들을 매칭해준다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33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Matching  </a:t>
            </a:r>
            <a:r>
              <a:rPr lang="ko-KR" altLang="en-US" dirty="0" err="1"/>
              <a:t>된게</a:t>
            </a:r>
            <a:r>
              <a:rPr lang="ko-KR" altLang="en-US" dirty="0"/>
              <a:t> 분명 노이즈가 </a:t>
            </a:r>
            <a:r>
              <a:rPr lang="ko-KR" altLang="en-US" dirty="0" err="1"/>
              <a:t>있을거고</a:t>
            </a:r>
            <a:r>
              <a:rPr lang="ko-KR" altLang="en-US" dirty="0"/>
              <a:t> 아직 </a:t>
            </a:r>
            <a:r>
              <a:rPr lang="ko-KR" altLang="en-US" dirty="0" err="1"/>
              <a:t>지오메트릭한</a:t>
            </a:r>
            <a:r>
              <a:rPr lang="ko-KR" altLang="en-US" dirty="0"/>
              <a:t> 과정을 </a:t>
            </a:r>
            <a:r>
              <a:rPr lang="ko-KR" altLang="en-US" dirty="0" err="1"/>
              <a:t>안거쳤다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에피폴라지오메트리를</a:t>
            </a:r>
            <a:r>
              <a:rPr lang="ko-KR" altLang="en-US" dirty="0"/>
              <a:t> 통해서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1970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759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729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337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268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1689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1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379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750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초록입니다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초록에서는 앞선 </a:t>
            </a:r>
            <a:r>
              <a:rPr lang="en-US" altLang="ko-KR" dirty="0"/>
              <a:t>LOAM</a:t>
            </a:r>
            <a:r>
              <a:rPr lang="ko-KR" altLang="en-US" dirty="0"/>
              <a:t>에 빗대어 </a:t>
            </a:r>
            <a:r>
              <a:rPr lang="en-US" altLang="ko-KR" dirty="0" err="1"/>
              <a:t>LeGO</a:t>
            </a:r>
            <a:r>
              <a:rPr lang="en-US" altLang="ko-KR" dirty="0"/>
              <a:t>-LOAM </a:t>
            </a:r>
            <a:r>
              <a:rPr lang="ko-KR" altLang="en-US" dirty="0"/>
              <a:t>알고리즘의 변화된 부분과 </a:t>
            </a:r>
            <a:r>
              <a:rPr lang="en-US" altLang="ko-KR" dirty="0" err="1"/>
              <a:t>LeGO</a:t>
            </a:r>
            <a:r>
              <a:rPr lang="ko-KR" altLang="en-US" dirty="0"/>
              <a:t>라는 부분이 무엇인지 알려주고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 err="1"/>
              <a:t>LeGO</a:t>
            </a:r>
            <a:r>
              <a:rPr lang="ko-KR" altLang="en-US" dirty="0"/>
              <a:t>에서 </a:t>
            </a:r>
            <a:r>
              <a:rPr lang="en-US" altLang="ko-KR" dirty="0"/>
              <a:t>Le</a:t>
            </a:r>
            <a:r>
              <a:rPr lang="ko-KR" altLang="en-US" dirty="0"/>
              <a:t>가 뜻하는 단어는 </a:t>
            </a:r>
            <a:r>
              <a:rPr lang="en-US" altLang="ko-KR" dirty="0"/>
              <a:t>lightweight</a:t>
            </a:r>
            <a:r>
              <a:rPr lang="ko-KR" altLang="en-US" dirty="0"/>
              <a:t> 입니다</a:t>
            </a:r>
            <a:r>
              <a:rPr lang="en-US" altLang="ko-KR" dirty="0"/>
              <a:t>. Lightweight</a:t>
            </a:r>
            <a:r>
              <a:rPr lang="ko-KR" altLang="en-US" dirty="0"/>
              <a:t>라는 것은 말 그대로 적은 파워를 사용한다는 것을 의미하고 더하여 뒤에 나올 내용으로 </a:t>
            </a:r>
            <a:r>
              <a:rPr lang="ko-KR" altLang="en-US" dirty="0" err="1"/>
              <a:t>미루어보자면</a:t>
            </a:r>
            <a:r>
              <a:rPr lang="ko-KR" altLang="en-US" dirty="0"/>
              <a:t> 적은 </a:t>
            </a:r>
            <a:r>
              <a:rPr lang="ko-KR" altLang="en-US" dirty="0" err="1"/>
              <a:t>연산량을</a:t>
            </a:r>
            <a:r>
              <a:rPr lang="ko-KR" altLang="en-US" dirty="0"/>
              <a:t> 의미하는 것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GO</a:t>
            </a:r>
            <a:r>
              <a:rPr lang="ko-KR" altLang="en-US" dirty="0"/>
              <a:t>가 뜻하는 것은</a:t>
            </a:r>
            <a:r>
              <a:rPr lang="en-US" altLang="ko-KR" dirty="0"/>
              <a:t> ground-optimize</a:t>
            </a:r>
            <a:r>
              <a:rPr lang="ko-KR" altLang="en-US" dirty="0"/>
              <a:t>라는 뜻인데</a:t>
            </a:r>
            <a:r>
              <a:rPr lang="en-US" altLang="ko-KR" dirty="0"/>
              <a:t>, </a:t>
            </a:r>
            <a:r>
              <a:rPr lang="ko-KR" altLang="en-US" dirty="0"/>
              <a:t>처음에 논문을 읽기전에는 그라운드를 분석하는데 적합한 알고리즘인가</a:t>
            </a:r>
            <a:r>
              <a:rPr lang="en-US" altLang="ko-KR" dirty="0"/>
              <a:t>? </a:t>
            </a:r>
            <a:r>
              <a:rPr lang="ko-KR" altLang="en-US" dirty="0"/>
              <a:t>라고 생각이 </a:t>
            </a:r>
            <a:r>
              <a:rPr lang="ko-KR" altLang="en-US" dirty="0" err="1"/>
              <a:t>들있다</a:t>
            </a:r>
            <a:r>
              <a:rPr lang="en-US" altLang="ko-KR" dirty="0"/>
              <a:t>. ground</a:t>
            </a:r>
            <a:r>
              <a:rPr lang="ko-KR" altLang="en-US" dirty="0"/>
              <a:t>라는 것을 특정 식을 통해서 분류하여 원하는 포인트 들에 대해서 </a:t>
            </a:r>
            <a:r>
              <a:rPr lang="en-US" altLang="ko-KR" dirty="0"/>
              <a:t>ground point</a:t>
            </a:r>
            <a:r>
              <a:rPr lang="ko-KR" altLang="en-US" dirty="0"/>
              <a:t>라고 취급하는 방식 때문에 </a:t>
            </a:r>
            <a:r>
              <a:rPr lang="ko-KR" altLang="en-US" dirty="0" err="1"/>
              <a:t>이름지은것</a:t>
            </a:r>
            <a:r>
              <a:rPr lang="ko-KR" altLang="en-US" dirty="0"/>
              <a:t>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LOAM</a:t>
            </a:r>
            <a:r>
              <a:rPr lang="ko-KR" altLang="en-US" dirty="0"/>
              <a:t>과 유사한 부분도 상당히 많지만</a:t>
            </a:r>
            <a:r>
              <a:rPr lang="en-US" altLang="ko-KR" dirty="0"/>
              <a:t>, odometry </a:t>
            </a:r>
            <a:r>
              <a:rPr lang="ko-KR" altLang="en-US" dirty="0"/>
              <a:t>단계를 두 단계로 </a:t>
            </a:r>
            <a:r>
              <a:rPr lang="ko-KR" altLang="en-US" dirty="0" err="1"/>
              <a:t>나눈다거나</a:t>
            </a:r>
            <a:r>
              <a:rPr lang="en-US" altLang="ko-KR" dirty="0"/>
              <a:t>, </a:t>
            </a:r>
            <a:r>
              <a:rPr lang="en-US" altLang="ko-KR" dirty="0" err="1"/>
              <a:t>lm-optimiztation</a:t>
            </a:r>
            <a:r>
              <a:rPr lang="ko-KR" altLang="en-US" dirty="0"/>
              <a:t>을 두 단계로 나누는 등의 다른 부분도 존재한다는 것을 말하고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ko-KR" altLang="en-US" dirty="0" err="1"/>
              <a:t>특성들ㅇ르</a:t>
            </a:r>
            <a:r>
              <a:rPr lang="ko-KR" altLang="en-US" dirty="0"/>
              <a:t> 기반으로 </a:t>
            </a:r>
            <a:r>
              <a:rPr lang="en-US" altLang="ko-KR" dirty="0" err="1"/>
              <a:t>lego</a:t>
            </a:r>
            <a:r>
              <a:rPr lang="en-US" altLang="ko-KR" dirty="0"/>
              <a:t> loam</a:t>
            </a:r>
            <a:r>
              <a:rPr lang="ko-KR" altLang="en-US" dirty="0"/>
              <a:t>은 기존의 </a:t>
            </a:r>
            <a:r>
              <a:rPr lang="en-US" altLang="ko-KR" dirty="0"/>
              <a:t>loam </a:t>
            </a:r>
            <a:r>
              <a:rPr lang="ko-KR" altLang="en-US" dirty="0"/>
              <a:t>보다 적은 연산으로 더 좋거나 비슷한 성능을 보여주고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673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C.S </a:t>
            </a:r>
            <a:r>
              <a:rPr lang="ko-KR" altLang="en-US" dirty="0"/>
              <a:t>의 세번째 단계는 </a:t>
            </a:r>
            <a:r>
              <a:rPr lang="en-US" altLang="ko-KR" dirty="0"/>
              <a:t>Geometric Verification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1198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Bundle Adjustment</a:t>
            </a:r>
            <a:r>
              <a:rPr lang="ko-KR" altLang="en-US" dirty="0"/>
              <a:t>의 기본 세팅은 일단 이미지는 </a:t>
            </a:r>
            <a:r>
              <a:rPr lang="en-US" altLang="ko-KR" dirty="0"/>
              <a:t>N</a:t>
            </a:r>
            <a:r>
              <a:rPr lang="ko-KR" altLang="en-US" dirty="0"/>
              <a:t>개 존재하게 </a:t>
            </a:r>
            <a:r>
              <a:rPr lang="ko-KR" altLang="en-US" dirty="0" err="1"/>
              <a:t>될거고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그것들에 대해서 카메라 포즈와 </a:t>
            </a:r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points</a:t>
            </a:r>
            <a:r>
              <a:rPr lang="ko-KR" altLang="en-US" dirty="0"/>
              <a:t>들을 나타낼 수 </a:t>
            </a:r>
            <a:r>
              <a:rPr lang="ko-KR" altLang="en-US" dirty="0" err="1"/>
              <a:t>있을겁니다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기본 문제상황은 다음과 같습니다</a:t>
            </a:r>
            <a:r>
              <a:rPr lang="en-US" altLang="ko-KR" dirty="0"/>
              <a:t>. </a:t>
            </a:r>
            <a:r>
              <a:rPr lang="ko-KR" altLang="en-US" dirty="0"/>
              <a:t>일단 파란색 점들이 </a:t>
            </a:r>
            <a:r>
              <a:rPr lang="en-US" altLang="ko-KR" dirty="0"/>
              <a:t>feature</a:t>
            </a:r>
            <a:r>
              <a:rPr lang="ko-KR" altLang="en-US" dirty="0"/>
              <a:t>로 선정된 점들이고 </a:t>
            </a:r>
            <a:r>
              <a:rPr lang="en-US" altLang="ko-KR" dirty="0" err="1"/>
              <a:t>triangulatin</a:t>
            </a:r>
            <a:r>
              <a:rPr lang="ko-KR" altLang="en-US" dirty="0"/>
              <a:t>을 통해서 잡은 라지 </a:t>
            </a:r>
            <a:r>
              <a:rPr lang="en-US" altLang="ko-KR" dirty="0"/>
              <a:t>X</a:t>
            </a:r>
            <a:r>
              <a:rPr lang="ko-KR" altLang="en-US" dirty="0"/>
              <a:t>가 나타나고 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이론적으로 </a:t>
            </a:r>
            <a:r>
              <a:rPr lang="ko-KR" altLang="en-US" dirty="0" err="1"/>
              <a:t>라지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와 카메라 포즈의 곱인 </a:t>
            </a:r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의 좌표가 </a:t>
            </a:r>
            <a:r>
              <a:rPr lang="en-US" altLang="ko-KR" dirty="0"/>
              <a:t>P1Xj </a:t>
            </a:r>
            <a:r>
              <a:rPr lang="ko-KR" altLang="en-US" dirty="0" err="1"/>
              <a:t>와같이</a:t>
            </a:r>
            <a:r>
              <a:rPr lang="ko-KR" altLang="en-US" dirty="0"/>
              <a:t> 나타나게 됩니다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원래의 </a:t>
            </a:r>
            <a:r>
              <a:rPr lang="en-US" altLang="ko-KR" dirty="0"/>
              <a:t>x</a:t>
            </a:r>
            <a:r>
              <a:rPr lang="ko-KR" altLang="en-US" dirty="0"/>
              <a:t>와 이론적 값인 </a:t>
            </a:r>
            <a:r>
              <a:rPr lang="en-US" altLang="ko-KR" dirty="0"/>
              <a:t>x</a:t>
            </a:r>
            <a:r>
              <a:rPr lang="ko-KR" altLang="en-US" dirty="0"/>
              <a:t> 사이에 에러가 존재하게 되는데 이를 최소화 </a:t>
            </a:r>
            <a:r>
              <a:rPr lang="ko-KR" altLang="en-US" dirty="0" err="1"/>
              <a:t>시키는게</a:t>
            </a:r>
            <a:r>
              <a:rPr lang="en-US" altLang="ko-KR" dirty="0"/>
              <a:t>, </a:t>
            </a:r>
            <a:r>
              <a:rPr lang="ko-KR" altLang="en-US" dirty="0"/>
              <a:t>즉 최소화 시키는 카메라 파라미터와 </a:t>
            </a:r>
            <a:r>
              <a:rPr lang="en-US" altLang="ko-KR" dirty="0"/>
              <a:t>3d </a:t>
            </a:r>
            <a:r>
              <a:rPr lang="ko-KR" altLang="en-US" dirty="0"/>
              <a:t>좌표를 찾아내는게 </a:t>
            </a:r>
            <a:r>
              <a:rPr lang="en-US" altLang="ko-KR" dirty="0"/>
              <a:t>BA</a:t>
            </a:r>
            <a:r>
              <a:rPr lang="ko-KR" altLang="en-US" dirty="0"/>
              <a:t>의 목적이라고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290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현재의 최첨단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SfM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알고리듬은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대규모 인터넷 사진 모음에서 다양하고 복잡한 이미지 분포를 처리할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완전성과 견고성 측면에서 완전히 만족스러운 결과를 내지 못하는 경우가 많다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종종 시스템은 경험적으로 등록 가능해야 하는 이미지의 많은 부분을 등록하지 못하거나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[20, 30]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잘못 등록하거나 표류로 인해 시스템이 손상된 모델을 생성한다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첫째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이는 예를 들어 일치하는 근사치로 인해 불완전한 장면 그래프를 생성하는 대응 검색으로 인해 발생할 수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따라서 완전한 모델에 필요한 연결이나 신뢰할 수 있는 추정을 위한 충분한 중복성을 제공하지 않는다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둘째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이는 재구성 단계가 누락되거나 부정확한 장면 구조로 인해 이미지를 등록하지 못함으로써 발생할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이미지 등록과 삼각 측량은 이미지가 기존 장면 구조에만 등록될 수 있고 장면 구조는 등록된 이미지에서만 삼각 측량될 수 있다는 점에서 공생 관계를 갖는다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[64].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증분 재구성 동안 각 단계에서 두 가지의 정확성과 완전성을 극대화하는 것은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SfM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핵심 과제이다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본 논문에서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우리는 이 과제를 해결하고 효율성을 높이면서 완전성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견고성 및 정확성 측면에서 현재 기술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장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 비해 결과를 크게 개선한다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26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182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Bad view -&gt; triangulation : reconstruction error high</a:t>
            </a:r>
          </a:p>
        </p:txBody>
      </p:sp>
    </p:spTree>
    <p:extLst>
      <p:ext uri="{BB962C8B-B14F-4D97-AF65-F5344CB8AC3E}">
        <p14:creationId xmlns:p14="http://schemas.microsoft.com/office/powerpoint/2010/main" val="3111421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978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최대 수백 대의 카메라 문제에 대해서는 희소 직접 해결사를 사용하고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더 큰 문제에 대해서는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PCG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에 의존한다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우리는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Ceres Solver[2]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사용하고 임의의 복잡성의 카메라 모델을 이미지 조합 간에 공유할 수 있는 옵션을 제공한다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 순서가 지정되지 않은 인터넷 사진의 경우 추정치가 순수한 자체 보정에 의존하기 때문에 하나의 방사형 왜곡 매개 변수가 있는 간단한 카메라 모델에 의존한다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2. filtering : large reprojection error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minimum triangulation angle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활용하여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threshold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입력되지않고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filtering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3.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re-triangulation(RT) BA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과정 전후에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Triangulation step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추가합니다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4. Iterative Refinement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위의 과정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(BA, RT, filtering)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을 반복합니다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 Threshold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 KR"/>
              </a:rPr>
              <a:t>adative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하게 바뀝니다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4617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Local =&gt; scene graph </a:t>
            </a:r>
            <a:r>
              <a:rPr lang="ko-KR" altLang="en-US" dirty="0"/>
              <a:t>에서 가까운 </a:t>
            </a:r>
            <a:r>
              <a:rPr lang="en-US" altLang="ko-KR" dirty="0"/>
              <a:t>image</a:t>
            </a:r>
            <a:r>
              <a:rPr lang="ko-KR" altLang="en-US" dirty="0"/>
              <a:t>로 </a:t>
            </a:r>
            <a:r>
              <a:rPr lang="en-US" altLang="ko-KR" dirty="0"/>
              <a:t>BA </a:t>
            </a:r>
            <a:r>
              <a:rPr lang="ko-KR" altLang="en-US" dirty="0"/>
              <a:t>진행</a:t>
            </a:r>
            <a:endParaRPr lang="en-US" altLang="ko-KR" dirty="0"/>
          </a:p>
          <a:p>
            <a:pPr algn="l"/>
            <a:r>
              <a:rPr lang="en-US" altLang="ko-KR" dirty="0"/>
              <a:t>GLOBAL =&gt; </a:t>
            </a:r>
            <a:r>
              <a:rPr lang="ko-KR" altLang="en-US" dirty="0"/>
              <a:t>특정 </a:t>
            </a:r>
            <a:r>
              <a:rPr lang="en-US" altLang="ko-KR" dirty="0"/>
              <a:t>percentage </a:t>
            </a:r>
            <a:r>
              <a:rPr lang="ko-KR" altLang="en-US" dirty="0"/>
              <a:t>마다 </a:t>
            </a:r>
            <a:r>
              <a:rPr lang="en-US" altLang="ko-KR" dirty="0"/>
              <a:t>global BA </a:t>
            </a:r>
            <a:r>
              <a:rPr lang="ko-KR" altLang="en-US" dirty="0"/>
              <a:t>진행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약간 지역적으로 하고 모아서 하는 느낌인가</a:t>
            </a:r>
            <a:r>
              <a:rPr lang="en-US" altLang="ko-KR" dirty="0"/>
              <a:t>…</a:t>
            </a:r>
          </a:p>
          <a:p>
            <a:pPr algn="l"/>
            <a:r>
              <a:rPr lang="en-US" altLang="ko-KR" dirty="0" err="1"/>
              <a:t>Vab</a:t>
            </a:r>
            <a:r>
              <a:rPr lang="en-US" altLang="ko-KR" dirty="0"/>
              <a:t> </a:t>
            </a:r>
            <a:r>
              <a:rPr lang="ko-KR" altLang="en-US" dirty="0"/>
              <a:t>크면 연관성 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9644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Image registration =&gt; image </a:t>
            </a:r>
            <a:r>
              <a:rPr kumimoji="1"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selectio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시에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score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점수가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corresponding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개수와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distribution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을 얼마나 잘 반영하는가를 볼 수 있다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55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Recursive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방법이 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tracking 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전 구간에서 더 많은 포인트를 뽑아낸다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68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지능형 로봇의 기능 중에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map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구축이나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state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추정하는 건 가장 기본적인 전제 조건 중 하나임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실시간성이 보장되는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6-DOF 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위해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vision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등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열시미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시도해 왔음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effectLst/>
              </a:rPr>
              <a:t>Vision SLAM</a:t>
            </a:r>
          </a:p>
          <a:p>
            <a:r>
              <a:rPr lang="en-US" altLang="ko-KR" dirty="0">
                <a:effectLst/>
              </a:rPr>
              <a:t>loop-closure detection</a:t>
            </a:r>
            <a:r>
              <a:rPr lang="ko-KR" altLang="en-US" dirty="0">
                <a:effectLst/>
              </a:rPr>
              <a:t>에 좋음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근데 조명이나 관점이 변화하는 거에 민감해서 이것만 사용하는 건 신뢰성이 낮음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Lidar SLAM</a:t>
            </a:r>
          </a:p>
          <a:p>
            <a:r>
              <a:rPr lang="ko-KR" altLang="en-US" dirty="0">
                <a:effectLst/>
              </a:rPr>
              <a:t>야간에도 기능할 수 있고 고해상도여서 장거리 환경의 미세한 디테일까지도 포착할 수 있음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간의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transformation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찾기 위한 가장 일반적인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approach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ICP(Iterative closet point)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point-wise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수준에서 대응관계를 찾음으로써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stopping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기준이 만족될 때 까지 반복적으로 두 개의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point set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정렬함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에 점이 많이 포함될 경우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계산비용 높아질 수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그래서 효율성과 정확성을 위해 변형된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방식들이 제안되었음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참고문헌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[3]~[8]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까지 다양한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소개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#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Feature-based, Plane-based, Segmentation-based –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알아볼것</a:t>
            </a: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은 좋은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알고리즘인건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맞는데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무인지상차량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같은 자율주행자동차 같은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애들한테서는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조금 불리한 모습을 보인다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리소스가 제한되거나 소음이 많은 환경에서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에는 문제가 발생한다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이를통해서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drift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가 커져서 정확한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estimation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 불가능하게 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이를 위해서 </a:t>
            </a:r>
            <a:r>
              <a:rPr lang="en-US" altLang="ko-KR" dirty="0" err="1">
                <a:solidFill>
                  <a:srgbClr val="444444"/>
                </a:solidFill>
                <a:latin typeface="Noto Sans" panose="020B0502040504020204" pitchFamily="34" charset="0"/>
              </a:rPr>
              <a:t>lego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 loam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제안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55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Global BA </a:t>
            </a:r>
            <a:r>
              <a:rPr kumimoji="1"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할때</a:t>
            </a:r>
            <a:r>
              <a:rPr kumimoji="1" lang="ko-KR" altLang="en-US" b="0" i="0" dirty="0">
                <a:solidFill>
                  <a:srgbClr val="000000"/>
                </a:solidFill>
                <a:effectLst/>
                <a:latin typeface="noto"/>
              </a:rPr>
              <a:t> 필요한 카메라 개수 나타내고 오버랩 비율에 따라서 시간을 줄일 수 있다</a:t>
            </a:r>
            <a:r>
              <a:rPr kumimoji="1"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93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란삭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무작위 샘플링</a:t>
            </a:r>
            <a:endParaRPr lang="en-US" altLang="ko-KR" dirty="0"/>
          </a:p>
          <a:p>
            <a:r>
              <a:rPr lang="ko-KR" altLang="en-US" dirty="0"/>
              <a:t>사실 다른 </a:t>
            </a:r>
            <a:r>
              <a:rPr lang="en-US" altLang="ko-KR" dirty="0"/>
              <a:t>constraint </a:t>
            </a:r>
            <a:r>
              <a:rPr lang="ko-KR" altLang="en-US" dirty="0"/>
              <a:t>를 제공해주고 해서 크게 </a:t>
            </a:r>
            <a:r>
              <a:rPr lang="ko-KR" altLang="en-US" dirty="0" err="1"/>
              <a:t>문제될거라고</a:t>
            </a:r>
            <a:r>
              <a:rPr lang="ko-KR" altLang="en-US" dirty="0"/>
              <a:t> 생각은 </a:t>
            </a:r>
            <a:r>
              <a:rPr lang="ko-KR" altLang="en-US" dirty="0" err="1"/>
              <a:t>안드는데</a:t>
            </a:r>
            <a:endParaRPr lang="en-US" altLang="ko-KR" dirty="0"/>
          </a:p>
          <a:p>
            <a:r>
              <a:rPr lang="ko-KR" altLang="en-US" dirty="0"/>
              <a:t>그래도 무작위 </a:t>
            </a:r>
            <a:r>
              <a:rPr lang="ko-KR" altLang="en-US" dirty="0" err="1"/>
              <a:t>샘플링이라는데에서</a:t>
            </a:r>
            <a:r>
              <a:rPr lang="ko-KR" altLang="en-US" dirty="0"/>
              <a:t> 시행마다 </a:t>
            </a:r>
            <a:r>
              <a:rPr lang="en-US" altLang="ko-KR" dirty="0"/>
              <a:t>100</a:t>
            </a:r>
            <a:r>
              <a:rPr lang="ko-KR" altLang="en-US" dirty="0"/>
              <a:t>퍼센트 동일한 결과를 도출하긴 </a:t>
            </a:r>
            <a:r>
              <a:rPr lang="ko-KR" altLang="en-US" dirty="0" err="1"/>
              <a:t>힘들거</a:t>
            </a:r>
            <a:r>
              <a:rPr lang="ko-KR" altLang="en-US" dirty="0"/>
              <a:t>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8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지능형 로봇의 기능 중에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map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구축이나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state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추정하는 건 가장 기본적인 전제 조건 중 하나임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실시간성이 보장되는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6-DOF 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위해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vision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등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열시미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시도해 왔음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effectLst/>
              </a:rPr>
              <a:t>Vision SLAM</a:t>
            </a:r>
          </a:p>
          <a:p>
            <a:r>
              <a:rPr lang="en-US" altLang="ko-KR" dirty="0">
                <a:effectLst/>
              </a:rPr>
              <a:t>loop-closure detection</a:t>
            </a:r>
            <a:r>
              <a:rPr lang="ko-KR" altLang="en-US" dirty="0">
                <a:effectLst/>
              </a:rPr>
              <a:t>에 좋음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근데 조명이나 관점이 변화하는 거에 민감해서 이것만 사용하는 건 신뢰성이 낮음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Lidar SLAM</a:t>
            </a:r>
          </a:p>
          <a:p>
            <a:r>
              <a:rPr lang="ko-KR" altLang="en-US" dirty="0">
                <a:effectLst/>
              </a:rPr>
              <a:t>야간에도 기능할 수 있고 고해상도여서 장거리 환경의 미세한 디테일까지도 포착할 수 있음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간의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transformation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찾기 위한 가장 일반적인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approach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ICP(Iterative closet point)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point-wise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수준에서 대응관계를 찾음으로써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stopping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기준이 만족될 때 까지 반복적으로 두 개의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point set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정렬함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에 점이 많이 포함될 경우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계산비용 높아질 수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그래서 효율성과 정확성을 위해 변형된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방식들이 제안되었음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참고문헌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[3]~[8]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까지 다양한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소개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#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Feature-based, Plane-based, Segmentation-based –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알아볼것</a:t>
            </a: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은 좋은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알고리즘인건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맞는데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무인지상차량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같은 자율주행자동차 같은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애들한테서는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조금 불리한 모습을 보인다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리소스가 제한되거나 소음이 많은 환경에서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에는 문제가 발생한다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이를통해서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drift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가 커져서 정확한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estimation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 불가능하게 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이를 위해서 </a:t>
            </a:r>
            <a:r>
              <a:rPr lang="en-US" altLang="ko-KR" dirty="0" err="1">
                <a:solidFill>
                  <a:srgbClr val="444444"/>
                </a:solidFill>
                <a:latin typeface="Noto Sans" panose="020B0502040504020204" pitchFamily="34" charset="0"/>
              </a:rPr>
              <a:t>lego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 loam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제안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16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지능형 로봇의 기능 중에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map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구축이나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state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추정하는 건 가장 기본적인 전제 조건 중 하나임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실시간성이 보장되는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6-DOF 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위해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vision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등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열시미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시도해 왔음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effectLst/>
              </a:rPr>
              <a:t>Vision SLAM</a:t>
            </a:r>
          </a:p>
          <a:p>
            <a:r>
              <a:rPr lang="en-US" altLang="ko-KR" dirty="0">
                <a:effectLst/>
              </a:rPr>
              <a:t>loop-closure detection</a:t>
            </a:r>
            <a:r>
              <a:rPr lang="ko-KR" altLang="en-US" dirty="0">
                <a:effectLst/>
              </a:rPr>
              <a:t>에 좋음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근데 조명이나 관점이 변화하는 거에 민감해서 이것만 사용하는 건 신뢰성이 낮음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Lidar SLAM</a:t>
            </a:r>
          </a:p>
          <a:p>
            <a:r>
              <a:rPr lang="ko-KR" altLang="en-US" dirty="0">
                <a:effectLst/>
              </a:rPr>
              <a:t>야간에도 기능할 수 있고 고해상도여서 장거리 환경의 미세한 디테일까지도 포착할 수 있음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간의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transformation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찾기 위한 가장 일반적인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approach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ICP(Iterative closet point)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point-wise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수준에서 대응관계를 찾음으로써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stopping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기준이 만족될 때 까지 반복적으로 두 개의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point set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정렬함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에 점이 많이 포함될 경우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계산비용 높아질 수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그래서 효율성과 정확성을 위해 변형된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방식들이 제안되었음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참고문헌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[3]~[8]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까지 다양한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소개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#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Feature-based, Plane-based, Segmentation-based –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알아볼것</a:t>
            </a: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은 좋은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알고리즘인건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맞는데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무인지상차량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같은 자율주행자동차 같은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애들한테서는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조금 불리한 모습을 보인다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리소스가 제한되거나 소음이 많은 환경에서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에는 문제가 발생한다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이를통해서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drift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가 커져서 정확한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estimation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 불가능하게 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이를 위해서 </a:t>
            </a:r>
            <a:r>
              <a:rPr lang="en-US" altLang="ko-KR" dirty="0" err="1">
                <a:solidFill>
                  <a:srgbClr val="444444"/>
                </a:solidFill>
                <a:latin typeface="Noto Sans" panose="020B0502040504020204" pitchFamily="34" charset="0"/>
              </a:rPr>
              <a:t>lego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 loam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제안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98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Dense</a:t>
            </a:r>
            <a:r>
              <a:rPr lang="ko-KR" altLang="en-US" dirty="0"/>
              <a:t> </a:t>
            </a:r>
            <a:r>
              <a:rPr lang="en-US" altLang="ko-KR" dirty="0" err="1"/>
              <a:t>sfm</a:t>
            </a:r>
            <a:r>
              <a:rPr lang="ko-KR" altLang="en-US" dirty="0"/>
              <a:t> 사용 </a:t>
            </a:r>
            <a:r>
              <a:rPr lang="en-US" altLang="ko-KR" dirty="0"/>
              <a:t>=&gt; </a:t>
            </a:r>
            <a:r>
              <a:rPr lang="en-US" altLang="ko-KR" dirty="0" err="1"/>
              <a:t>sfm</a:t>
            </a:r>
            <a:r>
              <a:rPr lang="ko-KR" altLang="en-US" dirty="0"/>
              <a:t>을 잘하는 이미지 </a:t>
            </a:r>
            <a:r>
              <a:rPr lang="en-US" altLang="ko-KR" dirty="0"/>
              <a:t>feature</a:t>
            </a:r>
            <a:r>
              <a:rPr lang="ko-KR" altLang="en-US" dirty="0"/>
              <a:t>을 </a:t>
            </a:r>
            <a:r>
              <a:rPr lang="en-US" altLang="ko-KR" dirty="0"/>
              <a:t>CNN</a:t>
            </a:r>
            <a:r>
              <a:rPr lang="ko-KR" altLang="en-US" dirty="0"/>
              <a:t>을 통해서 학습시키고 </a:t>
            </a:r>
            <a:r>
              <a:rPr lang="en-US" altLang="ko-KR" dirty="0"/>
              <a:t>SFM</a:t>
            </a:r>
            <a:r>
              <a:rPr lang="ko-KR" altLang="en-US" dirty="0"/>
              <a:t>을 적용시켜서 조금 더 나은 결과를 도출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Dense bundle adjustment Networks =&gt; </a:t>
            </a:r>
            <a:r>
              <a:rPr lang="ko-KR" altLang="en-US" dirty="0"/>
              <a:t>논문</a:t>
            </a:r>
            <a:r>
              <a:rPr lang="en-US" altLang="ko-KR" dirty="0"/>
              <a:t>, BA</a:t>
            </a:r>
            <a:r>
              <a:rPr lang="ko-KR" altLang="en-US" dirty="0"/>
              <a:t>단계에서 </a:t>
            </a:r>
            <a:r>
              <a:rPr lang="en-US" altLang="ko-KR" dirty="0"/>
              <a:t>dense</a:t>
            </a:r>
            <a:r>
              <a:rPr lang="ko-KR" altLang="en-US" dirty="0"/>
              <a:t>하게 </a:t>
            </a:r>
          </a:p>
        </p:txBody>
      </p:sp>
    </p:spTree>
    <p:extLst>
      <p:ext uri="{BB962C8B-B14F-4D97-AF65-F5344CB8AC3E}">
        <p14:creationId xmlns:p14="http://schemas.microsoft.com/office/powerpoint/2010/main" val="8992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지능형 로봇의 기능 중에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map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구축이나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state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추정하는 건 가장 기본적인 전제 조건 중 하나임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실시간성이 보장되는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6-DOF 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위해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vision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등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열시미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시도해 왔음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effectLst/>
              </a:rPr>
              <a:t>Vision SLAM</a:t>
            </a:r>
          </a:p>
          <a:p>
            <a:r>
              <a:rPr lang="en-US" altLang="ko-KR" dirty="0">
                <a:effectLst/>
              </a:rPr>
              <a:t>loop-closure detection</a:t>
            </a:r>
            <a:r>
              <a:rPr lang="ko-KR" altLang="en-US" dirty="0">
                <a:effectLst/>
              </a:rPr>
              <a:t>에 좋음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근데 조명이나 관점이 변화하는 거에 민감해서 이것만 사용하는 건 신뢰성이 낮음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Lidar SLAM</a:t>
            </a:r>
          </a:p>
          <a:p>
            <a:r>
              <a:rPr lang="ko-KR" altLang="en-US" dirty="0">
                <a:effectLst/>
              </a:rPr>
              <a:t>야간에도 기능할 수 있고 고해상도여서 장거리 환경의 미세한 디테일까지도 포착할 수 있음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간의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transformation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찾기 위한 가장 일반적인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approach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ICP(Iterative closet point)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point-wise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수준에서 대응관계를 찾음으로써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stopping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기준이 만족될 때 까지 반복적으로 두 개의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point set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정렬함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에 점이 많이 포함될 경우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계산비용 높아질 수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그래서 효율성과 정확성을 위해 변형된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방식들이 제안되었음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참고문헌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[3]~[8]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까지 다양한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소개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#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Feature-based, Plane-based, Segmentation-based –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알아볼것</a:t>
            </a: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은 좋은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알고리즘인건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맞는데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무인지상차량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같은 자율주행자동차 같은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애들한테서는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조금 불리한 모습을 보인다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리소스가 제한되거나 소음이 많은 환경에서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에는 문제가 발생한다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이를통해서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drift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가 커져서 정확한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estimation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 불가능하게 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이를 위해서 </a:t>
            </a:r>
            <a:r>
              <a:rPr lang="en-US" altLang="ko-KR" dirty="0" err="1">
                <a:solidFill>
                  <a:srgbClr val="444444"/>
                </a:solidFill>
                <a:latin typeface="Noto Sans" panose="020B0502040504020204" pitchFamily="34" charset="0"/>
              </a:rPr>
              <a:t>lego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 loam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제안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4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지능형 로봇의 기능 중에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map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구축이나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state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추정하는 건 가장 기본적인 전제 조건 중 하나임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실시간성이 보장되는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6-DOF 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위해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vision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SLAM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등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열시미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시도해 왔음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dirty="0">
                <a:effectLst/>
              </a:rPr>
              <a:t>Vision SLAM</a:t>
            </a:r>
          </a:p>
          <a:p>
            <a:r>
              <a:rPr lang="en-US" altLang="ko-KR" dirty="0">
                <a:effectLst/>
              </a:rPr>
              <a:t>loop-closure detection</a:t>
            </a:r>
            <a:r>
              <a:rPr lang="ko-KR" altLang="en-US" dirty="0">
                <a:effectLst/>
              </a:rPr>
              <a:t>에 좋음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근데 조명이나 관점이 변화하는 거에 민감해서 이것만 사용하는 건 신뢰성이 낮음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Lidar SLAM</a:t>
            </a:r>
          </a:p>
          <a:p>
            <a:r>
              <a:rPr lang="ko-KR" altLang="en-US" dirty="0">
                <a:effectLst/>
              </a:rPr>
              <a:t>야간에도 기능할 수 있고 고해상도여서 장거리 환경의 미세한 디테일까지도 포착할 수 있음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두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Lidar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간의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transformation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을 찾기 위한 가장 일반적인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approach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ICP(Iterative closet point)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point-wise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수준에서 대응관계를 찾음으로써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stopping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기준이 만족될 때 까지 반복적으로 두 개의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point set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를 정렬함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scan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에 점이 많이 포함될 경우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는 계산비용 높아질 수 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그래서 효율성과 정확성을 위해 변형된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방식들이 제안되었음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참고문헌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[3]~[8]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까지 다양한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ICP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소개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#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Feature-based, Plane-based, Segmentation-based –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알아볼것</a:t>
            </a: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은 좋은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알고리즘인건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맞는데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무인지상차량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같은 자율주행자동차 같은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애들한테서는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조금 불리한 모습을 보인다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리소스가 제한되거나 소음이 많은 환경에서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LOAM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에는 문제가 발생한다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 </a:t>
            </a:r>
            <a:r>
              <a:rPr lang="ko-KR" altLang="en-US" dirty="0" err="1">
                <a:solidFill>
                  <a:srgbClr val="444444"/>
                </a:solidFill>
                <a:latin typeface="Noto Sans" panose="020B0502040504020204" pitchFamily="34" charset="0"/>
              </a:rPr>
              <a:t>이를통해서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drift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가 커져서 정확한 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estimation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 불가능하게 된다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이를 위해서 </a:t>
            </a:r>
            <a:r>
              <a:rPr lang="en-US" altLang="ko-KR" dirty="0" err="1">
                <a:solidFill>
                  <a:srgbClr val="444444"/>
                </a:solidFill>
                <a:latin typeface="Noto Sans" panose="020B0502040504020204" pitchFamily="34" charset="0"/>
              </a:rPr>
              <a:t>lego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 loam </a:t>
            </a:r>
            <a:r>
              <a:rPr lang="ko-KR" altLang="en-US" dirty="0">
                <a:solidFill>
                  <a:srgbClr val="444444"/>
                </a:solidFill>
                <a:latin typeface="Noto Sans" panose="020B0502040504020204" pitchFamily="34" charset="0"/>
              </a:rPr>
              <a:t>제안</a:t>
            </a: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.</a:t>
            </a: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996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Correspondence Search </a:t>
            </a:r>
            <a:r>
              <a:rPr lang="ko-KR" altLang="en-US" dirty="0"/>
              <a:t>단계에서 첫번째로 </a:t>
            </a:r>
            <a:r>
              <a:rPr lang="en-US" altLang="ko-KR" dirty="0"/>
              <a:t>feature extraction </a:t>
            </a:r>
            <a:r>
              <a:rPr lang="ko-KR" altLang="en-US" dirty="0"/>
              <a:t>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extraction</a:t>
            </a:r>
            <a:r>
              <a:rPr lang="ko-KR" altLang="en-US" dirty="0"/>
              <a:t> 단계에서는 </a:t>
            </a:r>
            <a:r>
              <a:rPr lang="en-US" altLang="ko-KR" dirty="0"/>
              <a:t>feature descriptor</a:t>
            </a:r>
            <a:r>
              <a:rPr lang="ko-KR" altLang="en-US" dirty="0"/>
              <a:t>을 통해서 </a:t>
            </a:r>
            <a:r>
              <a:rPr lang="en-US" altLang="ko-KR" dirty="0" err="1"/>
              <a:t>featur</a:t>
            </a:r>
            <a:r>
              <a:rPr lang="ko-KR" altLang="en-US" dirty="0"/>
              <a:t>을 </a:t>
            </a:r>
            <a:r>
              <a:rPr lang="ko-KR" altLang="en-US" dirty="0" err="1"/>
              <a:t>찾아내는건데</a:t>
            </a:r>
            <a:r>
              <a:rPr lang="en-US" altLang="ko-KR" dirty="0"/>
              <a:t>, </a:t>
            </a:r>
            <a:r>
              <a:rPr lang="ko-KR" altLang="en-US" dirty="0" err="1"/>
              <a:t>예를들면</a:t>
            </a:r>
            <a:r>
              <a:rPr lang="ko-KR" altLang="en-US" dirty="0"/>
              <a:t> </a:t>
            </a:r>
            <a:r>
              <a:rPr lang="en-US" altLang="ko-KR" dirty="0"/>
              <a:t>SIFT </a:t>
            </a:r>
            <a:r>
              <a:rPr lang="ko-KR" altLang="en-US" dirty="0"/>
              <a:t>같은 것이 있다고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</a:p>
          <a:p>
            <a:r>
              <a:rPr lang="ko-KR" altLang="en-US" dirty="0"/>
              <a:t>어떤 </a:t>
            </a:r>
            <a:r>
              <a:rPr lang="en-US" altLang="ko-KR" dirty="0"/>
              <a:t>descriptor</a:t>
            </a:r>
            <a:r>
              <a:rPr lang="ko-KR" altLang="en-US" dirty="0"/>
              <a:t>을 사용하던지 그건 상관없지만 </a:t>
            </a:r>
            <a:r>
              <a:rPr lang="en-US" altLang="ko-KR" dirty="0"/>
              <a:t>descriptor </a:t>
            </a:r>
            <a:r>
              <a:rPr lang="ko-KR" altLang="en-US" dirty="0"/>
              <a:t>자체가 우리가 </a:t>
            </a:r>
            <a:r>
              <a:rPr lang="en-US" altLang="ko-KR" dirty="0"/>
              <a:t>feature</a:t>
            </a:r>
            <a:r>
              <a:rPr lang="ko-KR" altLang="en-US" dirty="0"/>
              <a:t>로 인정할 수 있는 특정 기준을 </a:t>
            </a:r>
            <a:r>
              <a:rPr lang="ko-KR" altLang="en-US" dirty="0" err="1"/>
              <a:t>만족해야합니다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말하는 기준은 최대한 그 </a:t>
            </a:r>
            <a:r>
              <a:rPr lang="en-US" altLang="ko-KR" dirty="0"/>
              <a:t>feature</a:t>
            </a:r>
            <a:r>
              <a:rPr lang="ko-KR" altLang="en-US" dirty="0"/>
              <a:t>들이 </a:t>
            </a:r>
            <a:r>
              <a:rPr lang="en-US" altLang="ko-KR" dirty="0"/>
              <a:t>radiometric, geometric </a:t>
            </a:r>
            <a:r>
              <a:rPr lang="ko-KR" altLang="en-US" dirty="0"/>
              <a:t>적으로 </a:t>
            </a:r>
            <a:r>
              <a:rPr lang="ko-KR" altLang="en-US" dirty="0" err="1"/>
              <a:t>변화하지않는</a:t>
            </a:r>
            <a:r>
              <a:rPr lang="ko-KR" altLang="en-US" dirty="0"/>
              <a:t> 점을 찾는 것이 중요하고 더하여 </a:t>
            </a:r>
            <a:r>
              <a:rPr lang="en-US" altLang="ko-KR" dirty="0"/>
              <a:t>edge, corner </a:t>
            </a:r>
            <a:r>
              <a:rPr lang="ko-KR" altLang="en-US" dirty="0"/>
              <a:t>같은 특정점이면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Radiometric, geometric</a:t>
            </a:r>
            <a:r>
              <a:rPr lang="ko-KR" altLang="en-US" dirty="0"/>
              <a:t>적으로 </a:t>
            </a:r>
            <a:r>
              <a:rPr lang="ko-KR" altLang="en-US" dirty="0" err="1"/>
              <a:t>변화하지않는</a:t>
            </a:r>
            <a:r>
              <a:rPr lang="ko-KR" altLang="en-US" dirty="0"/>
              <a:t> 점이 필요한 이유는 우리가 </a:t>
            </a:r>
            <a:r>
              <a:rPr lang="en-US" altLang="ko-KR" dirty="0"/>
              <a:t>Large-Scale</a:t>
            </a:r>
            <a:r>
              <a:rPr lang="ko-KR" altLang="en-US" dirty="0"/>
              <a:t>한 어떤 구조물 </a:t>
            </a:r>
            <a:r>
              <a:rPr lang="ko-KR" altLang="en-US" dirty="0" err="1"/>
              <a:t>같은거를</a:t>
            </a:r>
            <a:r>
              <a:rPr lang="ko-KR" altLang="en-US" dirty="0"/>
              <a:t> 찍는다고 </a:t>
            </a:r>
            <a:r>
              <a:rPr lang="ko-KR" altLang="en-US" dirty="0" err="1"/>
              <a:t>가정했을때</a:t>
            </a:r>
            <a:r>
              <a:rPr lang="en-US" altLang="ko-KR" dirty="0"/>
              <a:t>, </a:t>
            </a:r>
            <a:r>
              <a:rPr lang="ko-KR" altLang="en-US" dirty="0"/>
              <a:t>데이터들이 같은 시간</a:t>
            </a:r>
            <a:r>
              <a:rPr lang="en-US" altLang="ko-KR" dirty="0"/>
              <a:t>, </a:t>
            </a:r>
            <a:r>
              <a:rPr lang="ko-KR" altLang="en-US" dirty="0"/>
              <a:t>같은 장소</a:t>
            </a:r>
            <a:r>
              <a:rPr lang="en-US" altLang="ko-KR" dirty="0"/>
              <a:t>, </a:t>
            </a:r>
            <a:r>
              <a:rPr lang="ko-KR" altLang="en-US" dirty="0"/>
              <a:t>같은 날</a:t>
            </a:r>
            <a:r>
              <a:rPr lang="en-US" altLang="ko-KR" dirty="0"/>
              <a:t>, </a:t>
            </a:r>
            <a:r>
              <a:rPr lang="ko-KR" altLang="en-US" dirty="0"/>
              <a:t>같은 일조량을 받으면서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얻어졌다고 볼 수 없기때문에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50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342885" y="1493242"/>
            <a:ext cx="9538230" cy="3009636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342885" y="4583906"/>
            <a:ext cx="9538230" cy="103022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85333" y="0"/>
            <a:ext cx="11853334" cy="889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42885" y="2940182"/>
            <a:ext cx="9538230" cy="3009636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308784" y="578776"/>
            <a:ext cx="4861719" cy="75009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053497" y="578776"/>
            <a:ext cx="4861720" cy="3634714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053497" y="4340820"/>
            <a:ext cx="4861720" cy="37388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7308783" y="2372981"/>
            <a:ext cx="4861720" cy="57298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2053497" y="2372981"/>
            <a:ext cx="4861720" cy="5729884"/>
          </a:xfrm>
          <a:prstGeom prst="rect">
            <a:avLst/>
          </a:prstGeom>
        </p:spPr>
        <p:txBody>
          <a:bodyPr/>
          <a:lstStyle>
            <a:lvl1pPr marL="293914" indent="-293914">
              <a:spcBef>
                <a:spcPts val="2900"/>
              </a:spcBef>
              <a:defRPr sz="2400"/>
            </a:lvl1pPr>
            <a:lvl2pPr marL="636814" indent="-293914">
              <a:spcBef>
                <a:spcPts val="2900"/>
              </a:spcBef>
              <a:defRPr sz="2400"/>
            </a:lvl2pPr>
            <a:lvl3pPr marL="979714" indent="-293914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053497" y="1157552"/>
            <a:ext cx="10117006" cy="657489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308784" y="4641784"/>
            <a:ext cx="4861719" cy="3437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314451" y="810286"/>
            <a:ext cx="4861720" cy="34379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053497" y="810286"/>
            <a:ext cx="4861720" cy="72694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42885" y="5799335"/>
            <a:ext cx="9538230" cy="431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42885" y="3889375"/>
            <a:ext cx="9538230" cy="6250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053497" y="405143"/>
            <a:ext cx="10117006" cy="19678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053497" y="2372981"/>
            <a:ext cx="10117006" cy="57298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953585" y="8432766"/>
            <a:ext cx="305254" cy="333905"/>
          </a:xfrm>
          <a:prstGeom prst="rect">
            <a:avLst/>
          </a:prstGeom>
          <a:ln w="3175">
            <a:miter lim="400000"/>
          </a:ln>
        </p:spPr>
        <p:txBody>
          <a:bodyPr wrap="none" lIns="46302" tIns="46302" rIns="46302" bIns="46302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39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284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28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173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17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062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06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776784" y="3020087"/>
            <a:ext cx="3752160" cy="10476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400" b="1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</a:p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400" b="1" spc="-15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Paper Review</a:t>
            </a:r>
          </a:p>
          <a:p>
            <a:pPr algn="r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lang="en-US" altLang="ko-KR" sz="1400"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45441" y="7959679"/>
            <a:ext cx="1462473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4F4F4F"/>
                </a:solidFill>
              </a:defRPr>
            </a:pP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pple SD 산돌고딕 Neo 세미볼드체"/>
                <a:sym typeface="Apple SD 산돌고딕 Neo 세미볼드체"/>
              </a:rPr>
              <a:t>발표자 </a:t>
            </a:r>
            <a:r>
              <a:rPr lang="en-US" altLang="ko-KR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pple SD 산돌고딕 Neo 세미볼드체"/>
                <a:sym typeface="Apple SD 산돌고딕 Neo 세미볼드체"/>
              </a:rPr>
              <a:t>: 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pple SD 산돌고딕 Neo 세미볼드체"/>
                <a:sym typeface="Apple SD 산돌고딕 Neo 세미볼드체"/>
              </a:rPr>
              <a:t>고대걸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124" name="Shape 124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0B55CD13-A69D-83C7-1D3C-F8A5DB09A53C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3771-1E8E-497F-B0DA-9D386CD1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292858" y="4713651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1. Feature Extraction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2CA68-FD76-1FE2-DFA8-6120E320E49A}"/>
                  </a:ext>
                </a:extLst>
              </p:cNvPr>
              <p:cNvSpPr txBox="1"/>
              <p:nvPr/>
            </p:nvSpPr>
            <p:spPr>
              <a:xfrm>
                <a:off x="728756" y="5368196"/>
                <a:ext cx="11442357" cy="255572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457200" marR="0" indent="-45720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kumimoji="0" lang="en-US" altLang="ko-KR" sz="32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Feature descriptor </a:t>
                </a:r>
                <a:r>
                  <a:rPr kumimoji="0" lang="en-US" altLang="ko-KR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-&gt; find features</a:t>
                </a:r>
                <a:endParaRPr lang="en-US" altLang="ko-KR" dirty="0"/>
              </a:p>
              <a:p>
                <a:pPr marR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altLang="ko-KR" dirty="0"/>
                  <a:t>(ex) </a:t>
                </a:r>
                <a:r>
                  <a:rPr lang="en-US" altLang="ko-KR" dirty="0">
                    <a:solidFill>
                      <a:srgbClr val="00B0F0"/>
                    </a:solidFill>
                  </a:rPr>
                  <a:t>SIFT</a:t>
                </a:r>
                <a:r>
                  <a:rPr lang="en-US" altLang="ko-KR" dirty="0"/>
                  <a:t> – gradient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histogram compact feature)</a:t>
                </a:r>
              </a:p>
              <a:p>
                <a:pPr marR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altLang="ko-KR" dirty="0"/>
              </a:p>
              <a:p>
                <a:pPr marL="457200" marR="0" indent="-45720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Feature</a:t>
                </a:r>
                <a:r>
                  <a:rPr lang="en-US" altLang="ko-KR" dirty="0"/>
                  <a:t> : Invariant of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radiometric</a:t>
                </a:r>
                <a:r>
                  <a:rPr lang="en-US" altLang="ko-KR" dirty="0"/>
                  <a:t> and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geometric change</a:t>
                </a:r>
              </a:p>
              <a:p>
                <a:pPr marR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altLang="ko-KR" dirty="0"/>
                  <a:t>(+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/>
                  <a:t>edge, corner…)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92CA68-FD76-1FE2-DFA8-6120E320E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6" y="5368196"/>
                <a:ext cx="11442357" cy="2555721"/>
              </a:xfrm>
              <a:prstGeom prst="rect">
                <a:avLst/>
              </a:prstGeom>
              <a:blipFill>
                <a:blip r:embed="rId5"/>
                <a:stretch>
                  <a:fillRect t="-3341" b="-7637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D471E83-D84A-5BFC-332A-9188621F50AA}"/>
              </a:ext>
            </a:extLst>
          </p:cNvPr>
          <p:cNvSpPr/>
          <p:nvPr/>
        </p:nvSpPr>
        <p:spPr>
          <a:xfrm>
            <a:off x="6141308" y="1952368"/>
            <a:ext cx="4028303" cy="1705232"/>
          </a:xfrm>
          <a:prstGeom prst="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385271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-448547" y="4698131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2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.</a:t>
            </a:r>
            <a:r>
              <a:rPr kumimoji="0" lang="en-US" altLang="ko-KR" sz="3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Matching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2CA68-FD76-1FE2-DFA8-6120E320E49A}"/>
              </a:ext>
            </a:extLst>
          </p:cNvPr>
          <p:cNvSpPr txBox="1"/>
          <p:nvPr/>
        </p:nvSpPr>
        <p:spPr>
          <a:xfrm>
            <a:off x="728756" y="5368197"/>
            <a:ext cx="11442357" cy="2555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dirty="0"/>
              <a:t>Features in each Images =&gt; </a:t>
            </a:r>
            <a:r>
              <a:rPr lang="en-US" altLang="ko-KR" dirty="0">
                <a:solidFill>
                  <a:srgbClr val="FF0000"/>
                </a:solidFill>
              </a:rPr>
              <a:t>relationship? How match?</a:t>
            </a:r>
          </a:p>
          <a:p>
            <a:r>
              <a:rPr lang="en-US" altLang="ko-KR" dirty="0"/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dirty="0"/>
              <a:t>Naïve =&gt; Computational Complex </a:t>
            </a:r>
          </a:p>
          <a:p>
            <a:endParaRPr lang="en-US" altLang="ko-KR" dirty="0"/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dirty="0">
                <a:solidFill>
                  <a:srgbClr val="FF0000"/>
                </a:solidFill>
              </a:rPr>
              <a:t>Matching algorithm </a:t>
            </a:r>
            <a:r>
              <a:rPr lang="en-US" altLang="ko-KR" dirty="0"/>
              <a:t>=&gt; </a:t>
            </a:r>
            <a:r>
              <a:rPr lang="en-US" altLang="ko-KR" dirty="0">
                <a:solidFill>
                  <a:srgbClr val="FF0000"/>
                </a:solidFill>
              </a:rPr>
              <a:t>Feature matching each other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C67656-4B45-BD97-F552-BB12FCC8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684212-4C51-465D-EA7C-476351737EDF}"/>
              </a:ext>
            </a:extLst>
          </p:cNvPr>
          <p:cNvSpPr/>
          <p:nvPr/>
        </p:nvSpPr>
        <p:spPr>
          <a:xfrm>
            <a:off x="6141308" y="1952368"/>
            <a:ext cx="4028303" cy="1705232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375249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449049" y="1392000"/>
            <a:ext cx="800297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3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.</a:t>
            </a:r>
            <a:r>
              <a:rPr lang="en-US" altLang="ko-KR" b="1" dirty="0"/>
              <a:t> Geometric Verification – </a:t>
            </a:r>
            <a:r>
              <a:rPr lang="en-US" altLang="ko-KR" b="1" dirty="0" err="1"/>
              <a:t>Epipolar</a:t>
            </a:r>
            <a:r>
              <a:rPr lang="en-US" altLang="ko-KR" b="1" dirty="0"/>
              <a:t> Geometry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BACA0-9D41-40C1-5EAD-7696C1EC5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74" y="2277352"/>
            <a:ext cx="6153150" cy="3314700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5AFE25B-9496-7BAC-890E-8213D8F00A71}"/>
              </a:ext>
            </a:extLst>
          </p:cNvPr>
          <p:cNvSpPr/>
          <p:nvPr/>
        </p:nvSpPr>
        <p:spPr>
          <a:xfrm>
            <a:off x="3427346" y="3499007"/>
            <a:ext cx="3021667" cy="2552461"/>
          </a:xfrm>
          <a:prstGeom prst="donut">
            <a:avLst>
              <a:gd name="adj" fmla="val 3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BEE4BA50-B897-F746-9A8C-AF1920FDC181}"/>
              </a:ext>
            </a:extLst>
          </p:cNvPr>
          <p:cNvSpPr/>
          <p:nvPr/>
        </p:nvSpPr>
        <p:spPr>
          <a:xfrm>
            <a:off x="7274885" y="3499007"/>
            <a:ext cx="3021667" cy="2552461"/>
          </a:xfrm>
          <a:prstGeom prst="donut">
            <a:avLst>
              <a:gd name="adj" fmla="val 30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FA2FAE-A779-FB31-72F3-B97530357B32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006500" y="5677669"/>
            <a:ext cx="855449" cy="774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15FF6A-D32C-BC11-BAAF-1B06A80FF2B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861949" y="5677669"/>
            <a:ext cx="855449" cy="774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E241423-6D75-0555-65E9-F8D9B43BD25F}"/>
              </a:ext>
            </a:extLst>
          </p:cNvPr>
          <p:cNvCxnSpPr/>
          <p:nvPr/>
        </p:nvCxnSpPr>
        <p:spPr>
          <a:xfrm>
            <a:off x="6861949" y="6452590"/>
            <a:ext cx="0" cy="805996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A9B30F-49C0-CB4E-8ECA-01042F895D7A}"/>
              </a:ext>
            </a:extLst>
          </p:cNvPr>
          <p:cNvSpPr txBox="1"/>
          <p:nvPr/>
        </p:nvSpPr>
        <p:spPr>
          <a:xfrm>
            <a:off x="3945754" y="7268351"/>
            <a:ext cx="635079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Geometry of Location Relationship 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653448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B0DDA-0B95-CAEA-35B4-9C31E22F97CB}"/>
              </a:ext>
            </a:extLst>
          </p:cNvPr>
          <p:cNvSpPr txBox="1"/>
          <p:nvPr/>
        </p:nvSpPr>
        <p:spPr>
          <a:xfrm>
            <a:off x="449049" y="1392000"/>
            <a:ext cx="800297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3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.</a:t>
            </a:r>
            <a:r>
              <a:rPr lang="en-US" altLang="ko-KR" b="1" dirty="0"/>
              <a:t> Geometric Verification – </a:t>
            </a:r>
            <a:r>
              <a:rPr lang="en-US" altLang="ko-KR" b="1" dirty="0" err="1"/>
              <a:t>Epipolar</a:t>
            </a:r>
            <a:r>
              <a:rPr lang="en-US" altLang="ko-KR" b="1" dirty="0"/>
              <a:t> Geometry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D0440-142B-1296-308D-1ECCE807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08" y="1977951"/>
            <a:ext cx="6175892" cy="6530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E3F1FE-E776-4CC4-F42B-1D4C398A8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342" y="1977951"/>
            <a:ext cx="5943599" cy="65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216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B0DDA-0B95-CAEA-35B4-9C31E22F97CB}"/>
              </a:ext>
            </a:extLst>
          </p:cNvPr>
          <p:cNvSpPr txBox="1"/>
          <p:nvPr/>
        </p:nvSpPr>
        <p:spPr>
          <a:xfrm>
            <a:off x="449049" y="1392000"/>
            <a:ext cx="800297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3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.</a:t>
            </a:r>
            <a:r>
              <a:rPr lang="en-US" altLang="ko-KR" b="1" dirty="0"/>
              <a:t> Geometric Verification – RANSAC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29D46-31AB-C948-F1B1-F9EE4D4F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80" y="2576353"/>
            <a:ext cx="8464195" cy="47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1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683828" y="4698130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Correspondence Search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2CA68-FD76-1FE2-DFA8-6120E320E49A}"/>
              </a:ext>
            </a:extLst>
          </p:cNvPr>
          <p:cNvSpPr txBox="1"/>
          <p:nvPr/>
        </p:nvSpPr>
        <p:spPr>
          <a:xfrm>
            <a:off x="728756" y="5368198"/>
            <a:ext cx="11442357" cy="2555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Find </a:t>
            </a:r>
            <a:r>
              <a:rPr lang="en-US" altLang="ko-KR" dirty="0">
                <a:solidFill>
                  <a:srgbClr val="FF0000"/>
                </a:solidFill>
              </a:rPr>
              <a:t>Features</a:t>
            </a:r>
          </a:p>
          <a:p>
            <a:pPr marL="514350" indent="-514350">
              <a:buAutoNum type="arabicParenR"/>
            </a:pP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altLang="ko-KR" dirty="0">
                <a:solidFill>
                  <a:srgbClr val="FF0000"/>
                </a:solidFill>
              </a:rPr>
              <a:t>Feature</a:t>
            </a:r>
            <a:r>
              <a:rPr lang="en-US" altLang="ko-KR" dirty="0">
                <a:solidFill>
                  <a:schemeClr val="tx1"/>
                </a:solidFill>
              </a:rPr>
              <a:t> – </a:t>
            </a:r>
            <a:r>
              <a:rPr lang="en-US" altLang="ko-KR" dirty="0">
                <a:solidFill>
                  <a:srgbClr val="FF0000"/>
                </a:solidFill>
              </a:rPr>
              <a:t>Matching</a:t>
            </a:r>
          </a:p>
          <a:p>
            <a:pPr marL="514350" indent="-514350">
              <a:buAutoNum type="arabicParenR"/>
            </a:pP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altLang="ko-KR" dirty="0">
                <a:solidFill>
                  <a:schemeClr val="tx1"/>
                </a:solidFill>
              </a:rPr>
              <a:t>Essential Matrix – Correspondence =&gt; </a:t>
            </a:r>
            <a:r>
              <a:rPr lang="en-US" altLang="ko-KR" dirty="0">
                <a:solidFill>
                  <a:srgbClr val="FF0000"/>
                </a:solidFill>
              </a:rPr>
              <a:t>Scene Graph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46E8B-E004-2A68-3A36-B79CC2D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170BF-2780-9AD7-178D-7CB445671291}"/>
              </a:ext>
            </a:extLst>
          </p:cNvPr>
          <p:cNvSpPr/>
          <p:nvPr/>
        </p:nvSpPr>
        <p:spPr>
          <a:xfrm>
            <a:off x="6141308" y="1952368"/>
            <a:ext cx="4028303" cy="1705232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549421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-237029" y="4655683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Initialization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2CA68-FD76-1FE2-DFA8-6120E320E49A}"/>
              </a:ext>
            </a:extLst>
          </p:cNvPr>
          <p:cNvSpPr txBox="1"/>
          <p:nvPr/>
        </p:nvSpPr>
        <p:spPr>
          <a:xfrm>
            <a:off x="988248" y="5121160"/>
            <a:ext cx="11442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=&gt; Essential matrix to Camera projection matrix(camera extrinsic)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46E8B-E004-2A68-3A36-B79CC2D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170BF-2780-9AD7-178D-7CB445671291}"/>
              </a:ext>
            </a:extLst>
          </p:cNvPr>
          <p:cNvSpPr/>
          <p:nvPr/>
        </p:nvSpPr>
        <p:spPr>
          <a:xfrm>
            <a:off x="3446553" y="1948221"/>
            <a:ext cx="2398193" cy="1705232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FC6C7-2701-3040-82D1-0BE4FEC396D0}"/>
              </a:ext>
            </a:extLst>
          </p:cNvPr>
          <p:cNvSpPr txBox="1"/>
          <p:nvPr/>
        </p:nvSpPr>
        <p:spPr>
          <a:xfrm>
            <a:off x="986523" y="5750954"/>
            <a:ext cx="10957460" cy="20632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P, P’ =&gt; two views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dirty="0">
                <a:solidFill>
                  <a:srgbClr val="FF0000"/>
                </a:solidFill>
              </a:rPr>
              <a:t>P : [I|0] : world coordinate center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dirty="0"/>
              <a:t>P,P’ rotation &amp; translation =&gt; </a:t>
            </a:r>
            <a:r>
              <a:rPr lang="en-US" altLang="ko-KR" dirty="0">
                <a:solidFill>
                  <a:srgbClr val="FF0000"/>
                </a:solidFill>
              </a:rPr>
              <a:t>derivation of Essential matrix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Get </a:t>
            </a:r>
            <a:r>
              <a:rPr lang="en-US" altLang="ko-KR" dirty="0"/>
              <a:t>four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P’ matrices =&gt; four P’? =&gt;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not valid!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212735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5CB0B-305E-0E92-99E5-2051B4FE16A7}"/>
              </a:ext>
            </a:extLst>
          </p:cNvPr>
          <p:cNvSpPr txBox="1"/>
          <p:nvPr/>
        </p:nvSpPr>
        <p:spPr>
          <a:xfrm>
            <a:off x="199658" y="5693278"/>
            <a:ext cx="860845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After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triangulation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of four ca</a:t>
            </a:r>
            <a:r>
              <a:rPr lang="en-US" altLang="ko-KR" b="1" dirty="0"/>
              <a:t>ndidate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P’ </a:t>
            </a:r>
            <a:r>
              <a:rPr lang="en-US" altLang="ko-KR" b="1" dirty="0"/>
              <a:t>matrix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5F56B4-6AFC-2B45-A035-96AB5F576FDD}"/>
              </a:ext>
            </a:extLst>
          </p:cNvPr>
          <p:cNvCxnSpPr>
            <a:cxnSpLocks/>
          </p:cNvCxnSpPr>
          <p:nvPr/>
        </p:nvCxnSpPr>
        <p:spPr>
          <a:xfrm>
            <a:off x="7303091" y="2815272"/>
            <a:ext cx="129745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9E26F6-5E18-38AC-1288-03DF1F04085A}"/>
              </a:ext>
            </a:extLst>
          </p:cNvPr>
          <p:cNvSpPr txBox="1"/>
          <p:nvPr/>
        </p:nvSpPr>
        <p:spPr>
          <a:xfrm>
            <a:off x="8643728" y="2547804"/>
            <a:ext cx="468713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Most verified P’ is selected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96738CE-4734-F6B6-2DF6-13D4E2906ECC}"/>
              </a:ext>
            </a:extLst>
          </p:cNvPr>
          <p:cNvGrpSpPr/>
          <p:nvPr/>
        </p:nvGrpSpPr>
        <p:grpSpPr>
          <a:xfrm>
            <a:off x="1007075" y="1990685"/>
            <a:ext cx="6252838" cy="3438719"/>
            <a:chOff x="1007075" y="1990685"/>
            <a:chExt cx="6252838" cy="3438719"/>
          </a:xfrm>
        </p:grpSpPr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4269A55-02DF-EAC1-634F-172F428D4609}"/>
                </a:ext>
              </a:extLst>
            </p:cNvPr>
            <p:cNvSpPr/>
            <p:nvPr/>
          </p:nvSpPr>
          <p:spPr>
            <a:xfrm rot="1936777">
              <a:off x="2286000" y="4885254"/>
              <a:ext cx="494270" cy="272691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497933-D274-EBBA-6CFD-4DBF44C4817F}"/>
                </a:ext>
              </a:extLst>
            </p:cNvPr>
            <p:cNvSpPr/>
            <p:nvPr/>
          </p:nvSpPr>
          <p:spPr>
            <a:xfrm>
              <a:off x="1007075" y="1990686"/>
              <a:ext cx="3052119" cy="1654341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FA8DD8-DC88-C51E-0F86-715A68F05FD9}"/>
                </a:ext>
              </a:extLst>
            </p:cNvPr>
            <p:cNvSpPr/>
            <p:nvPr/>
          </p:nvSpPr>
          <p:spPr>
            <a:xfrm>
              <a:off x="4207794" y="1990685"/>
              <a:ext cx="3052119" cy="1654341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8EC4C0-8E7B-BFB9-7459-CB3FEE209A86}"/>
                </a:ext>
              </a:extLst>
            </p:cNvPr>
            <p:cNvSpPr/>
            <p:nvPr/>
          </p:nvSpPr>
          <p:spPr>
            <a:xfrm>
              <a:off x="1007075" y="3775063"/>
              <a:ext cx="3052119" cy="1654341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372554-E478-4B55-1A70-032C8538D0AE}"/>
                </a:ext>
              </a:extLst>
            </p:cNvPr>
            <p:cNvSpPr/>
            <p:nvPr/>
          </p:nvSpPr>
          <p:spPr>
            <a:xfrm>
              <a:off x="4207794" y="3775062"/>
              <a:ext cx="3052119" cy="1654341"/>
            </a:xfrm>
            <a:prstGeom prst="rect">
              <a:avLst/>
            </a:prstGeom>
            <a:solidFill>
              <a:schemeClr val="bg1"/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1952B66F-E7E1-2EF8-4805-E4C27D007052}"/>
                </a:ext>
              </a:extLst>
            </p:cNvPr>
            <p:cNvSpPr/>
            <p:nvPr/>
          </p:nvSpPr>
          <p:spPr>
            <a:xfrm rot="11936444">
              <a:off x="2342462" y="2212286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4F0D589-5438-A636-5F60-C4A205CFCE44}"/>
                </a:ext>
              </a:extLst>
            </p:cNvPr>
            <p:cNvSpPr/>
            <p:nvPr/>
          </p:nvSpPr>
          <p:spPr>
            <a:xfrm rot="10530803">
              <a:off x="2164378" y="2181236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E9E8C57-E408-D689-8225-9FD0D850C9E7}"/>
                </a:ext>
              </a:extLst>
            </p:cNvPr>
            <p:cNvSpPr/>
            <p:nvPr/>
          </p:nvSpPr>
          <p:spPr>
            <a:xfrm rot="11651465">
              <a:off x="2350339" y="4512266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674C6B2F-1390-A285-62A8-A0661C90FA3C}"/>
                </a:ext>
              </a:extLst>
            </p:cNvPr>
            <p:cNvSpPr/>
            <p:nvPr/>
          </p:nvSpPr>
          <p:spPr>
            <a:xfrm>
              <a:off x="2328802" y="4744100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46DAB11A-BE05-F1D0-7E67-601FD7301C1C}"/>
                </a:ext>
              </a:extLst>
            </p:cNvPr>
            <p:cNvSpPr/>
            <p:nvPr/>
          </p:nvSpPr>
          <p:spPr>
            <a:xfrm rot="11080669">
              <a:off x="5506478" y="3159311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D17A6A61-4BAC-2052-17D8-318505817859}"/>
                </a:ext>
              </a:extLst>
            </p:cNvPr>
            <p:cNvSpPr/>
            <p:nvPr/>
          </p:nvSpPr>
          <p:spPr>
            <a:xfrm rot="10041751">
              <a:off x="5556564" y="4544121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DAB13427-FF9F-3AD4-03C8-79264F89A7D3}"/>
                </a:ext>
              </a:extLst>
            </p:cNvPr>
            <p:cNvSpPr/>
            <p:nvPr/>
          </p:nvSpPr>
          <p:spPr>
            <a:xfrm rot="20609754">
              <a:off x="5614345" y="4797861"/>
              <a:ext cx="454752" cy="333632"/>
            </a:xfrm>
            <a:prstGeom prst="triangl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810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3" name="곱하기 기호 32">
              <a:extLst>
                <a:ext uri="{FF2B5EF4-FFF2-40B4-BE49-F238E27FC236}">
                  <a16:creationId xmlns:a16="http://schemas.microsoft.com/office/drawing/2014/main" id="{A49D0906-7132-8161-0FED-808C186C56E6}"/>
                </a:ext>
              </a:extLst>
            </p:cNvPr>
            <p:cNvSpPr/>
            <p:nvPr/>
          </p:nvSpPr>
          <p:spPr>
            <a:xfrm>
              <a:off x="1882886" y="2562564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4" name="곱하기 기호 33">
              <a:extLst>
                <a:ext uri="{FF2B5EF4-FFF2-40B4-BE49-F238E27FC236}">
                  <a16:creationId xmlns:a16="http://schemas.microsoft.com/office/drawing/2014/main" id="{C89EBEEA-F827-66FB-D773-4026ED8C71B2}"/>
                </a:ext>
              </a:extLst>
            </p:cNvPr>
            <p:cNvSpPr/>
            <p:nvPr/>
          </p:nvSpPr>
          <p:spPr>
            <a:xfrm>
              <a:off x="2364403" y="3103102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5" name="곱하기 기호 34">
              <a:extLst>
                <a:ext uri="{FF2B5EF4-FFF2-40B4-BE49-F238E27FC236}">
                  <a16:creationId xmlns:a16="http://schemas.microsoft.com/office/drawing/2014/main" id="{DD2310ED-F428-0F50-0526-11B47228B504}"/>
                </a:ext>
              </a:extLst>
            </p:cNvPr>
            <p:cNvSpPr/>
            <p:nvPr/>
          </p:nvSpPr>
          <p:spPr>
            <a:xfrm>
              <a:off x="2699941" y="3031675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6" name="곱하기 기호 35">
              <a:extLst>
                <a:ext uri="{FF2B5EF4-FFF2-40B4-BE49-F238E27FC236}">
                  <a16:creationId xmlns:a16="http://schemas.microsoft.com/office/drawing/2014/main" id="{F3640DD1-F9D2-529B-C9E6-EC632BBEC56A}"/>
                </a:ext>
              </a:extLst>
            </p:cNvPr>
            <p:cNvSpPr/>
            <p:nvPr/>
          </p:nvSpPr>
          <p:spPr>
            <a:xfrm>
              <a:off x="2177273" y="2777490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956492AA-420D-750C-53B8-FA86FD4238F9}"/>
                </a:ext>
              </a:extLst>
            </p:cNvPr>
            <p:cNvSpPr/>
            <p:nvPr/>
          </p:nvSpPr>
          <p:spPr>
            <a:xfrm>
              <a:off x="2689207" y="2579730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8" name="곱하기 기호 37">
              <a:extLst>
                <a:ext uri="{FF2B5EF4-FFF2-40B4-BE49-F238E27FC236}">
                  <a16:creationId xmlns:a16="http://schemas.microsoft.com/office/drawing/2014/main" id="{DEA95D3E-BB53-4D70-B676-5313DF77E355}"/>
                </a:ext>
              </a:extLst>
            </p:cNvPr>
            <p:cNvSpPr/>
            <p:nvPr/>
          </p:nvSpPr>
          <p:spPr>
            <a:xfrm>
              <a:off x="1882886" y="3036147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39" name="곱하기 기호 38">
              <a:extLst>
                <a:ext uri="{FF2B5EF4-FFF2-40B4-BE49-F238E27FC236}">
                  <a16:creationId xmlns:a16="http://schemas.microsoft.com/office/drawing/2014/main" id="{8CC23D6A-A292-F867-A44C-7FA6E1B1FEB0}"/>
                </a:ext>
              </a:extLst>
            </p:cNvPr>
            <p:cNvSpPr/>
            <p:nvPr/>
          </p:nvSpPr>
          <p:spPr>
            <a:xfrm>
              <a:off x="6330012" y="2365497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0" name="곱하기 기호 39">
              <a:extLst>
                <a:ext uri="{FF2B5EF4-FFF2-40B4-BE49-F238E27FC236}">
                  <a16:creationId xmlns:a16="http://schemas.microsoft.com/office/drawing/2014/main" id="{F8BB2BD3-8173-1CA6-28B1-C224FD3E632A}"/>
                </a:ext>
              </a:extLst>
            </p:cNvPr>
            <p:cNvSpPr/>
            <p:nvPr/>
          </p:nvSpPr>
          <p:spPr>
            <a:xfrm>
              <a:off x="6112654" y="2769479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1" name="곱하기 기호 40">
              <a:extLst>
                <a:ext uri="{FF2B5EF4-FFF2-40B4-BE49-F238E27FC236}">
                  <a16:creationId xmlns:a16="http://schemas.microsoft.com/office/drawing/2014/main" id="{4AC32D92-6FEE-B4DB-4BDF-E8FDB448A3B9}"/>
                </a:ext>
              </a:extLst>
            </p:cNvPr>
            <p:cNvSpPr/>
            <p:nvPr/>
          </p:nvSpPr>
          <p:spPr>
            <a:xfrm>
              <a:off x="5903196" y="2493281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2" name="곱하기 기호 41">
              <a:extLst>
                <a:ext uri="{FF2B5EF4-FFF2-40B4-BE49-F238E27FC236}">
                  <a16:creationId xmlns:a16="http://schemas.microsoft.com/office/drawing/2014/main" id="{1338B1E6-3BD8-24D2-06D6-A3EE4B624CE9}"/>
                </a:ext>
              </a:extLst>
            </p:cNvPr>
            <p:cNvSpPr/>
            <p:nvPr/>
          </p:nvSpPr>
          <p:spPr>
            <a:xfrm>
              <a:off x="5527845" y="2471582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3" name="곱하기 기호 42">
              <a:extLst>
                <a:ext uri="{FF2B5EF4-FFF2-40B4-BE49-F238E27FC236}">
                  <a16:creationId xmlns:a16="http://schemas.microsoft.com/office/drawing/2014/main" id="{0CE93BF1-BF58-E3F8-7538-04B330E4A7A4}"/>
                </a:ext>
              </a:extLst>
            </p:cNvPr>
            <p:cNvSpPr/>
            <p:nvPr/>
          </p:nvSpPr>
          <p:spPr>
            <a:xfrm>
              <a:off x="5695861" y="2793195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4" name="곱하기 기호 43">
              <a:extLst>
                <a:ext uri="{FF2B5EF4-FFF2-40B4-BE49-F238E27FC236}">
                  <a16:creationId xmlns:a16="http://schemas.microsoft.com/office/drawing/2014/main" id="{5DB2B9B7-EFAE-6FB2-DA6C-D3AD31F0DFDB}"/>
                </a:ext>
              </a:extLst>
            </p:cNvPr>
            <p:cNvSpPr/>
            <p:nvPr/>
          </p:nvSpPr>
          <p:spPr>
            <a:xfrm>
              <a:off x="5354523" y="2762026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5" name="곱하기 기호 44">
              <a:extLst>
                <a:ext uri="{FF2B5EF4-FFF2-40B4-BE49-F238E27FC236}">
                  <a16:creationId xmlns:a16="http://schemas.microsoft.com/office/drawing/2014/main" id="{7117588D-FFA9-93C8-9B4D-5976D4E825EB}"/>
                </a:ext>
              </a:extLst>
            </p:cNvPr>
            <p:cNvSpPr/>
            <p:nvPr/>
          </p:nvSpPr>
          <p:spPr>
            <a:xfrm>
              <a:off x="5298107" y="4154355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6" name="곱하기 기호 45">
              <a:extLst>
                <a:ext uri="{FF2B5EF4-FFF2-40B4-BE49-F238E27FC236}">
                  <a16:creationId xmlns:a16="http://schemas.microsoft.com/office/drawing/2014/main" id="{1848E7F9-79B9-D2A8-27D5-CBCA81B83408}"/>
                </a:ext>
              </a:extLst>
            </p:cNvPr>
            <p:cNvSpPr/>
            <p:nvPr/>
          </p:nvSpPr>
          <p:spPr>
            <a:xfrm>
              <a:off x="5594745" y="4107692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7" name="곱하기 기호 46">
              <a:extLst>
                <a:ext uri="{FF2B5EF4-FFF2-40B4-BE49-F238E27FC236}">
                  <a16:creationId xmlns:a16="http://schemas.microsoft.com/office/drawing/2014/main" id="{0C801701-C78B-A7CD-B091-A772BCD66149}"/>
                </a:ext>
              </a:extLst>
            </p:cNvPr>
            <p:cNvSpPr/>
            <p:nvPr/>
          </p:nvSpPr>
          <p:spPr>
            <a:xfrm>
              <a:off x="5076307" y="4445000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8" name="곱하기 기호 47">
              <a:extLst>
                <a:ext uri="{FF2B5EF4-FFF2-40B4-BE49-F238E27FC236}">
                  <a16:creationId xmlns:a16="http://schemas.microsoft.com/office/drawing/2014/main" id="{1C4487FA-1F06-EC4A-8A62-09D193976BA7}"/>
                </a:ext>
              </a:extLst>
            </p:cNvPr>
            <p:cNvSpPr/>
            <p:nvPr/>
          </p:nvSpPr>
          <p:spPr>
            <a:xfrm>
              <a:off x="6021561" y="3883350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49" name="곱하기 기호 48">
              <a:extLst>
                <a:ext uri="{FF2B5EF4-FFF2-40B4-BE49-F238E27FC236}">
                  <a16:creationId xmlns:a16="http://schemas.microsoft.com/office/drawing/2014/main" id="{8725959F-4D3D-59D1-5F2C-291AC401CFCB}"/>
                </a:ext>
              </a:extLst>
            </p:cNvPr>
            <p:cNvSpPr/>
            <p:nvPr/>
          </p:nvSpPr>
          <p:spPr>
            <a:xfrm>
              <a:off x="6142176" y="5102312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0" name="곱하기 기호 49">
              <a:extLst>
                <a:ext uri="{FF2B5EF4-FFF2-40B4-BE49-F238E27FC236}">
                  <a16:creationId xmlns:a16="http://schemas.microsoft.com/office/drawing/2014/main" id="{2A522A6F-3CCD-19E3-5A15-5587799DA69F}"/>
                </a:ext>
              </a:extLst>
            </p:cNvPr>
            <p:cNvSpPr/>
            <p:nvPr/>
          </p:nvSpPr>
          <p:spPr>
            <a:xfrm>
              <a:off x="5869936" y="5121200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1" name="곱하기 기호 50">
              <a:extLst>
                <a:ext uri="{FF2B5EF4-FFF2-40B4-BE49-F238E27FC236}">
                  <a16:creationId xmlns:a16="http://schemas.microsoft.com/office/drawing/2014/main" id="{FD72326D-E134-60FA-35F0-9A81C98BD842}"/>
                </a:ext>
              </a:extLst>
            </p:cNvPr>
            <p:cNvSpPr/>
            <p:nvPr/>
          </p:nvSpPr>
          <p:spPr>
            <a:xfrm>
              <a:off x="5316492" y="5075579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2" name="곱하기 기호 51">
              <a:extLst>
                <a:ext uri="{FF2B5EF4-FFF2-40B4-BE49-F238E27FC236}">
                  <a16:creationId xmlns:a16="http://schemas.microsoft.com/office/drawing/2014/main" id="{AA3D127B-EAE2-5362-2D74-15B850428731}"/>
                </a:ext>
              </a:extLst>
            </p:cNvPr>
            <p:cNvSpPr/>
            <p:nvPr/>
          </p:nvSpPr>
          <p:spPr>
            <a:xfrm>
              <a:off x="2394026" y="3938135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4" name="곱하기 기호 53">
              <a:extLst>
                <a:ext uri="{FF2B5EF4-FFF2-40B4-BE49-F238E27FC236}">
                  <a16:creationId xmlns:a16="http://schemas.microsoft.com/office/drawing/2014/main" id="{6BF01F43-FFEC-5D00-5F6A-CF3142E0A969}"/>
                </a:ext>
              </a:extLst>
            </p:cNvPr>
            <p:cNvSpPr/>
            <p:nvPr/>
          </p:nvSpPr>
          <p:spPr>
            <a:xfrm>
              <a:off x="2654400" y="4216351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5" name="곱하기 기호 54">
              <a:extLst>
                <a:ext uri="{FF2B5EF4-FFF2-40B4-BE49-F238E27FC236}">
                  <a16:creationId xmlns:a16="http://schemas.microsoft.com/office/drawing/2014/main" id="{8175E46F-703D-7FC3-7769-B85E9C00C859}"/>
                </a:ext>
              </a:extLst>
            </p:cNvPr>
            <p:cNvSpPr/>
            <p:nvPr/>
          </p:nvSpPr>
          <p:spPr>
            <a:xfrm>
              <a:off x="2982013" y="4069554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6" name="곱하기 기호 55">
              <a:extLst>
                <a:ext uri="{FF2B5EF4-FFF2-40B4-BE49-F238E27FC236}">
                  <a16:creationId xmlns:a16="http://schemas.microsoft.com/office/drawing/2014/main" id="{9BBF3016-D7EE-A1D9-AFD8-B872D19ACF98}"/>
                </a:ext>
              </a:extLst>
            </p:cNvPr>
            <p:cNvSpPr/>
            <p:nvPr/>
          </p:nvSpPr>
          <p:spPr>
            <a:xfrm>
              <a:off x="2230374" y="5151187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7" name="곱하기 기호 56">
              <a:extLst>
                <a:ext uri="{FF2B5EF4-FFF2-40B4-BE49-F238E27FC236}">
                  <a16:creationId xmlns:a16="http://schemas.microsoft.com/office/drawing/2014/main" id="{AAAC8780-377F-9A90-E27C-373798BFEE3D}"/>
                </a:ext>
              </a:extLst>
            </p:cNvPr>
            <p:cNvSpPr/>
            <p:nvPr/>
          </p:nvSpPr>
          <p:spPr>
            <a:xfrm>
              <a:off x="2866568" y="5017642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8" name="곱하기 기호 57">
              <a:extLst>
                <a:ext uri="{FF2B5EF4-FFF2-40B4-BE49-F238E27FC236}">
                  <a16:creationId xmlns:a16="http://schemas.microsoft.com/office/drawing/2014/main" id="{985CFFAB-22EE-CB12-3E2A-E8032C948C25}"/>
                </a:ext>
              </a:extLst>
            </p:cNvPr>
            <p:cNvSpPr/>
            <p:nvPr/>
          </p:nvSpPr>
          <p:spPr>
            <a:xfrm>
              <a:off x="1943540" y="5057007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59" name="곱하기 기호 58">
              <a:extLst>
                <a:ext uri="{FF2B5EF4-FFF2-40B4-BE49-F238E27FC236}">
                  <a16:creationId xmlns:a16="http://schemas.microsoft.com/office/drawing/2014/main" id="{4DA652BF-53F1-4813-117F-D0677C080B5D}"/>
                </a:ext>
              </a:extLst>
            </p:cNvPr>
            <p:cNvSpPr/>
            <p:nvPr/>
          </p:nvSpPr>
          <p:spPr>
            <a:xfrm>
              <a:off x="2712435" y="3894685"/>
              <a:ext cx="278216" cy="278216"/>
            </a:xfrm>
            <a:prstGeom prst="mathMultiply">
              <a:avLst/>
            </a:prstGeom>
            <a:solidFill>
              <a:srgbClr val="FF0000"/>
            </a:solidFill>
            <a:ln w="3175" cap="flat">
              <a:solidFill>
                <a:srgbClr val="FF0000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</p:grpSp>
      <p:sp>
        <p:nvSpPr>
          <p:cNvPr id="61" name="액자 60">
            <a:extLst>
              <a:ext uri="{FF2B5EF4-FFF2-40B4-BE49-F238E27FC236}">
                <a16:creationId xmlns:a16="http://schemas.microsoft.com/office/drawing/2014/main" id="{88F4FE95-5935-9E03-2E1D-BF4311BFE6F8}"/>
              </a:ext>
            </a:extLst>
          </p:cNvPr>
          <p:cNvSpPr/>
          <p:nvPr/>
        </p:nvSpPr>
        <p:spPr>
          <a:xfrm>
            <a:off x="4210176" y="1956006"/>
            <a:ext cx="3092915" cy="1718532"/>
          </a:xfrm>
          <a:prstGeom prst="frame">
            <a:avLst>
              <a:gd name="adj1" fmla="val 3153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1875532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7D474-35ED-76FA-8031-8DBB2642D29B}"/>
              </a:ext>
            </a:extLst>
          </p:cNvPr>
          <p:cNvSpPr txBox="1"/>
          <p:nvPr/>
        </p:nvSpPr>
        <p:spPr>
          <a:xfrm>
            <a:off x="-803189" y="1391999"/>
            <a:ext cx="5175756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Triangulation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9C0B0-BBC4-8383-2D1D-BDA0907408BE}"/>
              </a:ext>
            </a:extLst>
          </p:cNvPr>
          <p:cNvSpPr txBox="1"/>
          <p:nvPr/>
        </p:nvSpPr>
        <p:spPr>
          <a:xfrm>
            <a:off x="803189" y="2007721"/>
            <a:ext cx="4842124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=&gt; 2D points lift to 3D space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77D30A-1CCC-CC68-23B9-E11C9C8C3982}"/>
                  </a:ext>
                </a:extLst>
              </p:cNvPr>
              <p:cNvSpPr txBox="1"/>
              <p:nvPr/>
            </p:nvSpPr>
            <p:spPr>
              <a:xfrm>
                <a:off x="294944" y="2623443"/>
                <a:ext cx="4460789" cy="157083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Given : x, x’, P</a:t>
                </a:r>
                <a:r>
                  <a:rPr lang="en-US" altLang="ko-KR" dirty="0"/>
                  <a:t>,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Four </a:t>
                </a:r>
                <a:r>
                  <a:rPr kumimoji="0" lang="en-US" altLang="ko-KR" sz="32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P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’  </a:t>
                </a:r>
              </a:p>
              <a:p>
                <a:endParaRPr kumimoji="0" lang="en-US" altLang="ko-KR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sym typeface="Apple SD 산돌고딕 Neo 옅은체"/>
                </a:endParaRPr>
              </a:p>
              <a:p>
                <a14:m>
                  <m:oMath xmlns:m="http://schemas.openxmlformats.org/officeDocument/2006/math">
                    <m:r>
                      <a:rPr kumimoji="0" lang="ko-KR" altLang="en-US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Four Triangulation </a:t>
                </a: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77D30A-1CCC-CC68-23B9-E11C9C8C3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4" y="2623443"/>
                <a:ext cx="4460789" cy="1570836"/>
              </a:xfrm>
              <a:prstGeom prst="rect">
                <a:avLst/>
              </a:prstGeom>
              <a:blipFill>
                <a:blip r:embed="rId4"/>
                <a:stretch>
                  <a:fillRect t="-4264" r="-546" b="-12791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143E161-3041-CDF8-E145-1022F6AD5380}"/>
              </a:ext>
            </a:extLst>
          </p:cNvPr>
          <p:cNvCxnSpPr/>
          <p:nvPr/>
        </p:nvCxnSpPr>
        <p:spPr>
          <a:xfrm flipV="1">
            <a:off x="4364864" y="4050183"/>
            <a:ext cx="1600378" cy="8416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475EBE-23F0-8745-206E-C50468783053}"/>
              </a:ext>
            </a:extLst>
          </p:cNvPr>
          <p:cNvSpPr txBox="1"/>
          <p:nvPr/>
        </p:nvSpPr>
        <p:spPr>
          <a:xfrm>
            <a:off x="5172964" y="3348142"/>
            <a:ext cx="5143482" cy="10783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Find intersection Point : X</a:t>
            </a: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E</a:t>
            </a:r>
            <a:r>
              <a:rPr lang="en-US" altLang="ko-KR" b="1" dirty="0"/>
              <a:t>stimation : O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2241FB-6D07-ED34-F7DC-2FBE19FDFBD8}"/>
              </a:ext>
            </a:extLst>
          </p:cNvPr>
          <p:cNvCxnSpPr>
            <a:cxnSpLocks/>
          </p:cNvCxnSpPr>
          <p:nvPr/>
        </p:nvCxnSpPr>
        <p:spPr>
          <a:xfrm flipV="1">
            <a:off x="7744705" y="2166098"/>
            <a:ext cx="1490022" cy="1071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74A1819-EA99-E5D5-709E-7D9885A5D31F}"/>
              </a:ext>
            </a:extLst>
          </p:cNvPr>
          <p:cNvSpPr txBox="1"/>
          <p:nvPr/>
        </p:nvSpPr>
        <p:spPr>
          <a:xfrm>
            <a:off x="8875841" y="1377309"/>
            <a:ext cx="4916555" cy="10783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x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=PX : Theorical situation</a:t>
            </a: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x * PX = 0 : </a:t>
            </a:r>
            <a:r>
              <a:rPr lang="en-US" altLang="ko-KR" b="1" dirty="0"/>
              <a:t>constraint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802194-0614-F119-5910-278D1238FAFF}"/>
              </a:ext>
            </a:extLst>
          </p:cNvPr>
          <p:cNvGrpSpPr/>
          <p:nvPr/>
        </p:nvGrpSpPr>
        <p:grpSpPr>
          <a:xfrm>
            <a:off x="1173652" y="4100807"/>
            <a:ext cx="6373518" cy="3982572"/>
            <a:chOff x="1173652" y="4100807"/>
            <a:chExt cx="6373518" cy="398257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480CD1E-449C-9A70-92A0-B1834E2C13E3}"/>
                </a:ext>
              </a:extLst>
            </p:cNvPr>
            <p:cNvGrpSpPr/>
            <p:nvPr/>
          </p:nvGrpSpPr>
          <p:grpSpPr>
            <a:xfrm>
              <a:off x="1173652" y="4509278"/>
              <a:ext cx="6373518" cy="3574101"/>
              <a:chOff x="1173652" y="4509278"/>
              <a:chExt cx="6373518" cy="357410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B6C105E-7525-F7C6-9B3E-DF0FE8C2007F}"/>
                  </a:ext>
                </a:extLst>
              </p:cNvPr>
              <p:cNvGrpSpPr/>
              <p:nvPr/>
            </p:nvGrpSpPr>
            <p:grpSpPr>
              <a:xfrm>
                <a:off x="1173652" y="4509278"/>
                <a:ext cx="6373518" cy="3574101"/>
                <a:chOff x="1784689" y="4173585"/>
                <a:chExt cx="6373518" cy="357410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6096A70-9724-CE67-E586-03C9722B5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3217" y="4177266"/>
                  <a:ext cx="2646083" cy="2442526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91EE8559-6FE5-FADF-CD24-0877CF38D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1032" y="4624083"/>
                  <a:ext cx="1605816" cy="167870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8" name="평행 사변형 7">
                  <a:extLst>
                    <a:ext uri="{FF2B5EF4-FFF2-40B4-BE49-F238E27FC236}">
                      <a16:creationId xmlns:a16="http://schemas.microsoft.com/office/drawing/2014/main" id="{1E4D6215-9A48-6EB1-D156-4388FEA1D9BA}"/>
                    </a:ext>
                  </a:extLst>
                </p:cNvPr>
                <p:cNvSpPr/>
                <p:nvPr/>
              </p:nvSpPr>
              <p:spPr>
                <a:xfrm flipH="1" flipV="1">
                  <a:off x="5776090" y="5914241"/>
                  <a:ext cx="2382117" cy="1404207"/>
                </a:xfrm>
                <a:prstGeom prst="parallelogram">
                  <a:avLst>
                    <a:gd name="adj" fmla="val 29108"/>
                  </a:avLst>
                </a:prstGeom>
                <a:solidFill>
                  <a:schemeClr val="bg1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9" name="평행 사변형 8">
                  <a:extLst>
                    <a:ext uri="{FF2B5EF4-FFF2-40B4-BE49-F238E27FC236}">
                      <a16:creationId xmlns:a16="http://schemas.microsoft.com/office/drawing/2014/main" id="{A6C146F6-C32E-A6EB-3CE2-C2A0C7C9DCA3}"/>
                    </a:ext>
                  </a:extLst>
                </p:cNvPr>
                <p:cNvSpPr/>
                <p:nvPr/>
              </p:nvSpPr>
              <p:spPr>
                <a:xfrm rot="15438955">
                  <a:off x="2229532" y="5457162"/>
                  <a:ext cx="1989438" cy="1705230"/>
                </a:xfrm>
                <a:prstGeom prst="parallelogram">
                  <a:avLst/>
                </a:prstGeom>
                <a:solidFill>
                  <a:schemeClr val="bg1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735333F-CFE6-6433-B1A3-FF1F5488B5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4689" y="6296329"/>
                  <a:ext cx="1439562" cy="145135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8" name="곱하기 기호 17">
                  <a:extLst>
                    <a:ext uri="{FF2B5EF4-FFF2-40B4-BE49-F238E27FC236}">
                      <a16:creationId xmlns:a16="http://schemas.microsoft.com/office/drawing/2014/main" id="{9215314C-6D69-72F3-76B2-DEF08991564A}"/>
                    </a:ext>
                  </a:extLst>
                </p:cNvPr>
                <p:cNvSpPr/>
                <p:nvPr/>
              </p:nvSpPr>
              <p:spPr>
                <a:xfrm>
                  <a:off x="3032290" y="6088219"/>
                  <a:ext cx="357483" cy="390419"/>
                </a:xfrm>
                <a:prstGeom prst="mathMultiply">
                  <a:avLst/>
                </a:prstGeom>
                <a:solidFill>
                  <a:srgbClr val="FF0000"/>
                </a:solidFill>
                <a:ln w="3175" cap="flat">
                  <a:solidFill>
                    <a:srgbClr val="FF0000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sp>
              <p:nvSpPr>
                <p:cNvPr id="20" name="곱하기 기호 19">
                  <a:extLst>
                    <a:ext uri="{FF2B5EF4-FFF2-40B4-BE49-F238E27FC236}">
                      <a16:creationId xmlns:a16="http://schemas.microsoft.com/office/drawing/2014/main" id="{F130B45A-67B2-5F08-E04F-8A79209CB0A9}"/>
                    </a:ext>
                  </a:extLst>
                </p:cNvPr>
                <p:cNvSpPr/>
                <p:nvPr/>
              </p:nvSpPr>
              <p:spPr>
                <a:xfrm>
                  <a:off x="6895299" y="6421134"/>
                  <a:ext cx="357483" cy="390419"/>
                </a:xfrm>
                <a:prstGeom prst="mathMultiply">
                  <a:avLst/>
                </a:prstGeom>
                <a:solidFill>
                  <a:srgbClr val="FF0000"/>
                </a:solidFill>
                <a:ln w="3175" cap="flat">
                  <a:solidFill>
                    <a:srgbClr val="FF0000"/>
                  </a:solidFill>
                  <a:miter lim="400000"/>
                </a:ln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4CE5A154-2ED9-B302-0CE0-7E16EB2F7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2000" y="6632020"/>
                  <a:ext cx="985092" cy="949876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86463DB9-33D3-AB0D-0BD4-437F3E422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7935" y="4247974"/>
                  <a:ext cx="250810" cy="26154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506070-B836-BCC9-FA4E-22A4426F33CE}"/>
                    </a:ext>
                  </a:extLst>
                </p:cNvPr>
                <p:cNvSpPr txBox="1"/>
                <p:nvPr/>
              </p:nvSpPr>
              <p:spPr>
                <a:xfrm>
                  <a:off x="4019862" y="4173585"/>
                  <a:ext cx="1155014" cy="739839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1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Apple SD 산돌고딕 Neo 옅은체"/>
                    </a:rPr>
                    <a:t>.</a:t>
                  </a:r>
                </a:p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ko-KR" sz="1400" b="1" dirty="0"/>
                    <a:t>.</a:t>
                  </a:r>
                </a:p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1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Apple SD 산돌고딕 Neo 옅은체"/>
                    </a:rPr>
                    <a:t>.</a:t>
                  </a:r>
                  <a:endParaRPr kumimoji="0" lang="ko-KR" alt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E8EB77-4787-964D-D856-44969F429B90}"/>
                  </a:ext>
                </a:extLst>
              </p:cNvPr>
              <p:cNvSpPr txBox="1"/>
              <p:nvPr/>
            </p:nvSpPr>
            <p:spPr>
              <a:xfrm>
                <a:off x="2667549" y="6011589"/>
                <a:ext cx="184574" cy="58595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x</a:t>
                </a: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F368A1-464C-E13D-31EE-E1D7B808D8B8}"/>
                  </a:ext>
                </a:extLst>
              </p:cNvPr>
              <p:cNvSpPr txBox="1"/>
              <p:nvPr/>
            </p:nvSpPr>
            <p:spPr>
              <a:xfrm>
                <a:off x="6580123" y="6338417"/>
                <a:ext cx="413386" cy="58595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x’</a:t>
                </a:r>
                <a:endParaRPr kumimoji="0" lang="ko-KR" alt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190F90-2E19-9B68-27A2-7D00A1003D16}"/>
                </a:ext>
              </a:extLst>
            </p:cNvPr>
            <p:cNvSpPr txBox="1"/>
            <p:nvPr/>
          </p:nvSpPr>
          <p:spPr>
            <a:xfrm>
              <a:off x="4188480" y="4100807"/>
              <a:ext cx="184574" cy="5859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rPr>
                <a:t>X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693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7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7D474-35ED-76FA-8031-8DBB2642D29B}"/>
              </a:ext>
            </a:extLst>
          </p:cNvPr>
          <p:cNvSpPr txBox="1"/>
          <p:nvPr/>
        </p:nvSpPr>
        <p:spPr>
          <a:xfrm>
            <a:off x="-803189" y="1391999"/>
            <a:ext cx="5175756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Triangulation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1833F-D9DB-39D9-939C-F3EC93408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39" y="2078060"/>
            <a:ext cx="5695950" cy="1562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08DCF1-9581-5E28-A016-C175DF442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28" y="5065638"/>
            <a:ext cx="4524375" cy="2181225"/>
          </a:xfrm>
          <a:prstGeom prst="rect">
            <a:avLst/>
          </a:prstGeom>
        </p:spPr>
      </p:pic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0EEE425A-1C5E-F186-58A2-433993D853B1}"/>
              </a:ext>
            </a:extLst>
          </p:cNvPr>
          <p:cNvGrpSpPr/>
          <p:nvPr/>
        </p:nvGrpSpPr>
        <p:grpSpPr>
          <a:xfrm>
            <a:off x="767206" y="3640160"/>
            <a:ext cx="7205592" cy="1267398"/>
            <a:chOff x="767206" y="3640160"/>
            <a:chExt cx="7205592" cy="12673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B6DC43-3966-F85F-6247-E6C2DC1DE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33" t="1" b="2875"/>
            <a:stretch/>
          </p:blipFill>
          <p:spPr>
            <a:xfrm>
              <a:off x="772336" y="3640160"/>
              <a:ext cx="7200462" cy="1267398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68BE29C-4E9D-A008-1362-EDD5A5031C83}"/>
                </a:ext>
              </a:extLst>
            </p:cNvPr>
            <p:cNvCxnSpPr>
              <a:cxnSpLocks/>
            </p:cNvCxnSpPr>
            <p:nvPr/>
          </p:nvCxnSpPr>
          <p:spPr>
            <a:xfrm>
              <a:off x="772336" y="3731740"/>
              <a:ext cx="0" cy="11511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EB1B4F37-E2ED-FBBE-8D25-537431714748}"/>
                </a:ext>
              </a:extLst>
            </p:cNvPr>
            <p:cNvCxnSpPr/>
            <p:nvPr/>
          </p:nvCxnSpPr>
          <p:spPr>
            <a:xfrm>
              <a:off x="772336" y="3744097"/>
              <a:ext cx="9263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5E8AD15C-DAD2-5D53-1E64-6DC2A6E2AD69}"/>
                </a:ext>
              </a:extLst>
            </p:cNvPr>
            <p:cNvCxnSpPr>
              <a:cxnSpLocks/>
            </p:cNvCxnSpPr>
            <p:nvPr/>
          </p:nvCxnSpPr>
          <p:spPr>
            <a:xfrm>
              <a:off x="767206" y="4870487"/>
              <a:ext cx="92637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01" name="액자 200">
            <a:extLst>
              <a:ext uri="{FF2B5EF4-FFF2-40B4-BE49-F238E27FC236}">
                <a16:creationId xmlns:a16="http://schemas.microsoft.com/office/drawing/2014/main" id="{AFDDA5F1-1CDC-B424-A228-CCD385BA61DE}"/>
              </a:ext>
            </a:extLst>
          </p:cNvPr>
          <p:cNvSpPr/>
          <p:nvPr/>
        </p:nvSpPr>
        <p:spPr>
          <a:xfrm>
            <a:off x="859843" y="5696465"/>
            <a:ext cx="4243498" cy="986279"/>
          </a:xfrm>
          <a:prstGeom prst="frame">
            <a:avLst>
              <a:gd name="adj1" fmla="val 8741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F09C38CA-AB93-FB5E-505D-FC94BB2E171D}"/>
              </a:ext>
            </a:extLst>
          </p:cNvPr>
          <p:cNvCxnSpPr>
            <a:stCxn id="201" idx="3"/>
          </p:cNvCxnSpPr>
          <p:nvPr/>
        </p:nvCxnSpPr>
        <p:spPr>
          <a:xfrm flipV="1">
            <a:off x="5103341" y="6189604"/>
            <a:ext cx="630194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A2603997-E6E8-B165-C0DB-EE8DA05ED727}"/>
              </a:ext>
            </a:extLst>
          </p:cNvPr>
          <p:cNvSpPr txBox="1"/>
          <p:nvPr/>
        </p:nvSpPr>
        <p:spPr>
          <a:xfrm>
            <a:off x="5590413" y="5867133"/>
            <a:ext cx="432486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n pairs =&gt; 2n equations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12C7DB34-1C65-213F-92B6-2A36853ACE51}"/>
              </a:ext>
            </a:extLst>
          </p:cNvPr>
          <p:cNvCxnSpPr>
            <a:cxnSpLocks/>
          </p:cNvCxnSpPr>
          <p:nvPr/>
        </p:nvCxnSpPr>
        <p:spPr>
          <a:xfrm>
            <a:off x="7470002" y="6485036"/>
            <a:ext cx="0" cy="4241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0026ACD9-F831-4561-CAEA-9E515CEFEDC6}"/>
              </a:ext>
            </a:extLst>
          </p:cNvPr>
          <p:cNvSpPr txBox="1"/>
          <p:nvPr/>
        </p:nvSpPr>
        <p:spPr>
          <a:xfrm>
            <a:off x="5307569" y="6909149"/>
            <a:ext cx="432486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SVD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D6584809-7459-D51D-36D0-A466E542E129}"/>
              </a:ext>
            </a:extLst>
          </p:cNvPr>
          <p:cNvCxnSpPr/>
          <p:nvPr/>
        </p:nvCxnSpPr>
        <p:spPr>
          <a:xfrm flipV="1">
            <a:off x="7977957" y="7243943"/>
            <a:ext cx="630194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0F38ED46-D73C-D5C1-EDDA-810B958DC255}"/>
              </a:ext>
            </a:extLst>
          </p:cNvPr>
          <p:cNvSpPr txBox="1"/>
          <p:nvPr/>
        </p:nvSpPr>
        <p:spPr>
          <a:xfrm>
            <a:off x="8765077" y="6950967"/>
            <a:ext cx="2418719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3D Points  X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0350320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4" grpId="0"/>
      <p:bldP spid="207" grpId="0"/>
      <p:bldP spid="2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662484" y="1548320"/>
            <a:ext cx="5344621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spAutoFit/>
          </a:bodyPr>
          <a:lstStyle/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b="1" spc="-15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129" name="Shape 129"/>
          <p:cNvSpPr/>
          <p:nvPr/>
        </p:nvSpPr>
        <p:spPr>
          <a:xfrm>
            <a:off x="668866" y="1998133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681566" y="7018866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9484" y="2426387"/>
            <a:ext cx="5344621" cy="44264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>
            <a:spAutoFit/>
          </a:bodyPr>
          <a:lstStyle/>
          <a:p>
            <a:pPr marL="352777" indent="-352777" algn="l">
              <a:lnSpc>
                <a:spcPct val="120000"/>
              </a:lnSpc>
              <a:buSzPct val="100000"/>
              <a:buAutoNum type="arabicPeriod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Abstract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                                                                 2 . a ) Review of SFM	 	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Challenges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Experimental Results</a:t>
            </a: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Conclusion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93DF6E40-3841-A3A1-60C9-ED79D1F50C1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683828" y="4698130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Bundle Adjustment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46E8B-E004-2A68-3A36-B79CC2D9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170BF-2780-9AD7-178D-7CB445671291}"/>
              </a:ext>
            </a:extLst>
          </p:cNvPr>
          <p:cNvSpPr/>
          <p:nvPr/>
        </p:nvSpPr>
        <p:spPr>
          <a:xfrm>
            <a:off x="3446553" y="1948221"/>
            <a:ext cx="2398193" cy="1705232"/>
          </a:xfrm>
          <a:prstGeom prst="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E9C7BE-A574-7296-8E0D-97C740B8C4E5}"/>
              </a:ext>
            </a:extLst>
          </p:cNvPr>
          <p:cNvSpPr txBox="1"/>
          <p:nvPr/>
        </p:nvSpPr>
        <p:spPr>
          <a:xfrm>
            <a:off x="884457" y="5231474"/>
            <a:ext cx="11627878" cy="4033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Given : P,P’,X(3D points,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noisy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(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camera pose, unfixed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))</a:t>
            </a:r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Bundle Adjustment</a:t>
            </a:r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Non-linear metho</a:t>
            </a:r>
            <a:r>
              <a:rPr lang="en-US" altLang="ko-KR" dirty="0"/>
              <a:t>d for jointly </a:t>
            </a:r>
            <a:r>
              <a:rPr lang="en-US" altLang="ko-KR" dirty="0">
                <a:solidFill>
                  <a:srgbClr val="FF0000"/>
                </a:solidFill>
              </a:rPr>
              <a:t>refining structure and motion</a:t>
            </a:r>
          </a:p>
          <a:p>
            <a:pPr marL="457200" marR="0" indent="-45720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=&gt; </a:t>
            </a:r>
            <a:r>
              <a:rPr lang="en-US" altLang="ko-KR" dirty="0">
                <a:solidFill>
                  <a:srgbClr val="FF0000"/>
                </a:solidFill>
              </a:rPr>
              <a:t>Find 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Most </a:t>
            </a:r>
            <a:r>
              <a:rPr lang="en-US" altLang="ko-KR" dirty="0">
                <a:solidFill>
                  <a:srgbClr val="FF0000"/>
                </a:solidFill>
              </a:rPr>
              <a:t>optimal camera pose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3564276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5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0" y="533398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683828" y="4698130"/>
            <a:ext cx="4584357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Bundle Adjustment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46E8B-E004-2A68-3A36-B79CC2D94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170BF-2780-9AD7-178D-7CB445671291}"/>
              </a:ext>
            </a:extLst>
          </p:cNvPr>
          <p:cNvSpPr/>
          <p:nvPr/>
        </p:nvSpPr>
        <p:spPr>
          <a:xfrm>
            <a:off x="3446553" y="1948221"/>
            <a:ext cx="2398193" cy="1705232"/>
          </a:xfrm>
          <a:prstGeom prst="rect">
            <a:avLst/>
          </a:prstGeom>
          <a:blipFill rotWithShape="1">
            <a:blip r:embed="rId7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720CAF6-D89D-1B13-3331-2458EFA01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0" y="5537211"/>
            <a:ext cx="7106642" cy="2419688"/>
          </a:xfrm>
          <a:prstGeom prst="rect">
            <a:avLst/>
          </a:prstGeom>
        </p:spPr>
      </p:pic>
      <p:pic>
        <p:nvPicPr>
          <p:cNvPr id="4" name="blender_cams3">
            <a:hlinkClick r:id="" action="ppaction://media"/>
            <a:extLst>
              <a:ext uri="{FF2B5EF4-FFF2-40B4-BE49-F238E27FC236}">
                <a16:creationId xmlns:a16="http://schemas.microsoft.com/office/drawing/2014/main" id="{7FCB58D8-9F43-5672-5B8E-D14342596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81700" y="4922971"/>
            <a:ext cx="6400520" cy="32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3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02E8B-B4FB-7B24-7766-19126D1E281C}"/>
              </a:ext>
            </a:extLst>
          </p:cNvPr>
          <p:cNvSpPr txBox="1"/>
          <p:nvPr/>
        </p:nvSpPr>
        <p:spPr>
          <a:xfrm>
            <a:off x="-1762811" y="1326946"/>
            <a:ext cx="800297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Bundle-Adjustment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D34D7-6DDD-B4FC-B98B-A0A688AED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52" y="2303865"/>
            <a:ext cx="3314700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C3E59-E77A-7A86-3AA0-1EBB6F83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52" y="3285383"/>
            <a:ext cx="4838700" cy="847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44F8E1-95F2-ACF8-8949-C7D982FFA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652" y="4552506"/>
            <a:ext cx="4381500" cy="3228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B930A5-ED74-87C9-0410-FF00ADD83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502" y="2137177"/>
            <a:ext cx="4276725" cy="923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8F0A30-DA27-6C03-990A-C62884E49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502" y="3560848"/>
            <a:ext cx="5305425" cy="7143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98A725E-DBFA-E585-999C-0AB18F9F413E}"/>
              </a:ext>
            </a:extLst>
          </p:cNvPr>
          <p:cNvCxnSpPr>
            <a:cxnSpLocks/>
          </p:cNvCxnSpPr>
          <p:nvPr/>
        </p:nvCxnSpPr>
        <p:spPr>
          <a:xfrm>
            <a:off x="3274541" y="4842015"/>
            <a:ext cx="2445243" cy="5578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73E536-4FB5-12D7-5ABB-CB3A46C5FEED}"/>
              </a:ext>
            </a:extLst>
          </p:cNvPr>
          <p:cNvSpPr txBox="1"/>
          <p:nvPr/>
        </p:nvSpPr>
        <p:spPr>
          <a:xfrm>
            <a:off x="5370499" y="5256741"/>
            <a:ext cx="328400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Triangulation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593FA1F8-6522-77B1-2E2E-D381B1D15B98}"/>
              </a:ext>
            </a:extLst>
          </p:cNvPr>
          <p:cNvSpPr/>
          <p:nvPr/>
        </p:nvSpPr>
        <p:spPr>
          <a:xfrm>
            <a:off x="8265676" y="3267851"/>
            <a:ext cx="1551059" cy="1346927"/>
          </a:xfrm>
          <a:prstGeom prst="donut">
            <a:avLst>
              <a:gd name="adj" fmla="val 3239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3708F389-DE26-AD01-BCB7-15FE3D0C62E2}"/>
              </a:ext>
            </a:extLst>
          </p:cNvPr>
          <p:cNvSpPr/>
          <p:nvPr/>
        </p:nvSpPr>
        <p:spPr>
          <a:xfrm>
            <a:off x="9914435" y="3560848"/>
            <a:ext cx="710178" cy="673464"/>
          </a:xfrm>
          <a:prstGeom prst="donut">
            <a:avLst>
              <a:gd name="adj" fmla="val 6372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323FA05-7265-8896-ECE7-DC267DB01CA3}"/>
              </a:ext>
            </a:extLst>
          </p:cNvPr>
          <p:cNvCxnSpPr>
            <a:cxnSpLocks/>
          </p:cNvCxnSpPr>
          <p:nvPr/>
        </p:nvCxnSpPr>
        <p:spPr>
          <a:xfrm>
            <a:off x="9206734" y="4589199"/>
            <a:ext cx="482961" cy="61795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F75DC7-A512-7E14-E204-CE6940168808}"/>
              </a:ext>
            </a:extLst>
          </p:cNvPr>
          <p:cNvCxnSpPr/>
          <p:nvPr/>
        </p:nvCxnSpPr>
        <p:spPr>
          <a:xfrm>
            <a:off x="10318941" y="4224064"/>
            <a:ext cx="482961" cy="61795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AC56FE-648B-8505-BE5D-D0C7B650D77D}"/>
              </a:ext>
            </a:extLst>
          </p:cNvPr>
          <p:cNvSpPr txBox="1"/>
          <p:nvPr/>
        </p:nvSpPr>
        <p:spPr>
          <a:xfrm>
            <a:off x="10185285" y="4787836"/>
            <a:ext cx="2648840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/>
              <a:t>2D coordinate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C41BDE-BB05-192E-1357-0863B48B25B0}"/>
              </a:ext>
            </a:extLst>
          </p:cNvPr>
          <p:cNvSpPr txBox="1"/>
          <p:nvPr/>
        </p:nvSpPr>
        <p:spPr>
          <a:xfrm>
            <a:off x="9152261" y="5148431"/>
            <a:ext cx="3699090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/>
              <a:t>3D to 2D reprojection coordinate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1289126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6" grpId="0" animBg="1"/>
      <p:bldP spid="27" grpId="0" animBg="1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47209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Challenges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18E42BAC-7F86-3721-98B5-7DE12D1CFB53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FCD38-176C-E7BC-7578-DBD41FFB6BD3}"/>
              </a:ext>
            </a:extLst>
          </p:cNvPr>
          <p:cNvSpPr txBox="1"/>
          <p:nvPr/>
        </p:nvSpPr>
        <p:spPr>
          <a:xfrm>
            <a:off x="2627923" y="2284124"/>
            <a:ext cx="8968154" cy="10783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T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hey frequently fail to produce fully satisfactory results in terms of completeness and robustness. 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D79AB-0F4D-6217-D538-FB81A64648FE}"/>
              </a:ext>
            </a:extLst>
          </p:cNvPr>
          <p:cNvSpPr txBox="1"/>
          <p:nvPr/>
        </p:nvSpPr>
        <p:spPr>
          <a:xfrm>
            <a:off x="3507154" y="3731504"/>
            <a:ext cx="7209692" cy="5847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 err="1"/>
              <a:t>mis</a:t>
            </a:r>
            <a:r>
              <a:rPr lang="ko-KR" altLang="en-US" b="1" dirty="0"/>
              <a:t> </a:t>
            </a:r>
            <a:r>
              <a:rPr lang="ko-KR" altLang="en-US" b="1" dirty="0" err="1"/>
              <a:t>registrations</a:t>
            </a:r>
            <a:r>
              <a:rPr lang="ko-KR" altLang="en-US" b="1" dirty="0"/>
              <a:t> </a:t>
            </a:r>
            <a:r>
              <a:rPr lang="ko-KR" altLang="en-US" b="1" dirty="0" err="1"/>
              <a:t>or</a:t>
            </a:r>
            <a:r>
              <a:rPr lang="ko-KR" altLang="en-US" b="1" dirty="0"/>
              <a:t> </a:t>
            </a:r>
            <a:r>
              <a:rPr lang="ko-KR" altLang="en-US" b="1" dirty="0" err="1"/>
              <a:t>drift</a:t>
            </a:r>
            <a:r>
              <a:rPr lang="ko-KR" altLang="en-US" b="1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54D55-8D15-42F7-B5B3-6D89957982C9}"/>
              </a:ext>
            </a:extLst>
          </p:cNvPr>
          <p:cNvSpPr txBox="1"/>
          <p:nvPr/>
        </p:nvSpPr>
        <p:spPr>
          <a:xfrm>
            <a:off x="3507154" y="4766739"/>
            <a:ext cx="7209692" cy="15696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reconstruction</a:t>
            </a:r>
            <a:r>
              <a:rPr lang="ko-KR" altLang="en-US" b="1" dirty="0"/>
              <a:t> </a:t>
            </a:r>
            <a:r>
              <a:rPr lang="ko-KR" altLang="en-US" b="1" dirty="0" err="1"/>
              <a:t>stage</a:t>
            </a:r>
            <a:r>
              <a:rPr lang="ko-KR" altLang="en-US" b="1" dirty="0"/>
              <a:t> </a:t>
            </a:r>
            <a:r>
              <a:rPr lang="ko-KR" altLang="en-US" b="1" dirty="0" err="1"/>
              <a:t>failing</a:t>
            </a:r>
            <a:r>
              <a:rPr lang="ko-KR" altLang="en-US" b="1" dirty="0"/>
              <a:t> </a:t>
            </a:r>
            <a:r>
              <a:rPr lang="ko-KR" altLang="en-US" b="1" dirty="0" err="1"/>
              <a:t>to</a:t>
            </a:r>
            <a:r>
              <a:rPr lang="ko-KR" altLang="en-US" b="1" dirty="0"/>
              <a:t> </a:t>
            </a:r>
            <a:r>
              <a:rPr lang="ko-KR" altLang="en-US" b="1" dirty="0" err="1"/>
              <a:t>register</a:t>
            </a:r>
            <a:r>
              <a:rPr lang="ko-KR" altLang="en-US" b="1" dirty="0"/>
              <a:t> </a:t>
            </a:r>
            <a:r>
              <a:rPr lang="ko-KR" altLang="en-US" b="1" dirty="0" err="1"/>
              <a:t>images</a:t>
            </a:r>
            <a:r>
              <a:rPr lang="ko-KR" altLang="en-US" b="1" dirty="0"/>
              <a:t> </a:t>
            </a:r>
            <a:r>
              <a:rPr lang="ko-KR" altLang="en-US" b="1" dirty="0" err="1"/>
              <a:t>due</a:t>
            </a:r>
            <a:r>
              <a:rPr lang="ko-KR" altLang="en-US" b="1" dirty="0"/>
              <a:t> </a:t>
            </a:r>
            <a:r>
              <a:rPr lang="ko-KR" altLang="en-US" b="1" dirty="0" err="1"/>
              <a:t>to</a:t>
            </a:r>
            <a:r>
              <a:rPr lang="ko-KR" altLang="en-US" b="1" dirty="0"/>
              <a:t> </a:t>
            </a:r>
            <a:r>
              <a:rPr lang="ko-KR" altLang="en-US" b="1" dirty="0" err="1"/>
              <a:t>missing</a:t>
            </a:r>
            <a:r>
              <a:rPr lang="ko-KR" altLang="en-US" b="1" dirty="0"/>
              <a:t> </a:t>
            </a:r>
            <a:r>
              <a:rPr lang="ko-KR" altLang="en-US" b="1" dirty="0" err="1"/>
              <a:t>or</a:t>
            </a:r>
            <a:r>
              <a:rPr lang="ko-KR" altLang="en-US" b="1" dirty="0"/>
              <a:t> </a:t>
            </a:r>
            <a:r>
              <a:rPr lang="ko-KR" altLang="en-US" b="1" dirty="0" err="1"/>
              <a:t>inaccurate</a:t>
            </a:r>
            <a:r>
              <a:rPr lang="ko-KR" altLang="en-US" b="1" dirty="0"/>
              <a:t> </a:t>
            </a:r>
            <a:r>
              <a:rPr lang="ko-KR" altLang="en-US" b="1" dirty="0" err="1"/>
              <a:t>scene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59926-3F42-5194-1096-CDE6AD74A057}"/>
              </a:ext>
            </a:extLst>
          </p:cNvPr>
          <p:cNvSpPr txBox="1"/>
          <p:nvPr/>
        </p:nvSpPr>
        <p:spPr>
          <a:xfrm>
            <a:off x="4529438" y="6881395"/>
            <a:ext cx="5165124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Accuracy and Completeness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0024735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232899" y="2665103"/>
            <a:ext cx="12219421" cy="5691495"/>
          </a:xfrm>
          <a:prstGeom prst="rect">
            <a:avLst/>
          </a:prstGeom>
          <a:solidFill>
            <a:srgbClr val="FFFFFF">
              <a:alpha val="50947"/>
            </a:srgbClr>
          </a:solidFill>
          <a:ln w="12700">
            <a:solidFill>
              <a:srgbClr val="A6AAA9">
                <a:alpha val="50947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803913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1232899" y="2658928"/>
            <a:ext cx="12219421" cy="5697670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19" name="Shape 416">
            <a:extLst>
              <a:ext uri="{FF2B5EF4-FFF2-40B4-BE49-F238E27FC236}">
                <a16:creationId xmlns:a16="http://schemas.microsoft.com/office/drawing/2014/main" id="{5FFCA081-4840-8D00-4C98-58583F3F25AF}"/>
              </a:ext>
            </a:extLst>
          </p:cNvPr>
          <p:cNvSpPr/>
          <p:nvPr/>
        </p:nvSpPr>
        <p:spPr>
          <a:xfrm>
            <a:off x="1492788" y="2475185"/>
            <a:ext cx="3395694" cy="35511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marL="342900" indent="-342900">
              <a:buAutoNum type="arabicPeriod"/>
            </a:pPr>
            <a:r>
              <a:rPr lang="en-US" b="1" spc="0" dirty="0">
                <a:ln>
                  <a:solidFill>
                    <a:srgbClr val="000000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Scene Graph Augmentation</a:t>
            </a: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29DFB62C-2003-0942-D919-48D11A9ABFFD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6ABB9-D03D-50CE-2795-A31921546857}"/>
              </a:ext>
            </a:extLst>
          </p:cNvPr>
          <p:cNvSpPr txBox="1"/>
          <p:nvPr/>
        </p:nvSpPr>
        <p:spPr>
          <a:xfrm>
            <a:off x="1722386" y="3014046"/>
            <a:ext cx="10354963" cy="15708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1) Fundamental Matrix : inlier &gt; </a:t>
            </a:r>
            <a:r>
              <a:rPr kumimoji="0" lang="en-US" altLang="ko-KR" sz="32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Nf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=&gt; verified image pair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/>
              <a:t>2) Number of inliers of Essential Matrix =&gt; </a:t>
            </a:r>
            <a:r>
              <a:rPr lang="en-US" altLang="ko-KR" b="1" dirty="0">
                <a:solidFill>
                  <a:srgbClr val="FF0000"/>
                </a:solidFill>
              </a:rPr>
              <a:t>Ne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3) Number of </a:t>
            </a:r>
            <a:r>
              <a:rPr kumimoji="0" lang="en-US" altLang="ko-KR" sz="3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Homography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inlier =&gt; 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Nh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2B342-EB53-944D-EE93-CB6D785F8AB7}"/>
              </a:ext>
            </a:extLst>
          </p:cNvPr>
          <p:cNvSpPr txBox="1"/>
          <p:nvPr/>
        </p:nvSpPr>
        <p:spPr>
          <a:xfrm>
            <a:off x="1722386" y="4624251"/>
            <a:ext cx="11537023" cy="2555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If Nh/</a:t>
            </a:r>
            <a:r>
              <a:rPr kumimoji="0" lang="en-US" altLang="ko-KR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Nf</a:t>
            </a: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&lt; threshold : </a:t>
            </a:r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	this pair is moving camera( not pure rotation)</a:t>
            </a:r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If Ne/</a:t>
            </a:r>
            <a:r>
              <a:rPr lang="en-US" altLang="ko-KR" dirty="0" err="1"/>
              <a:t>Nf</a:t>
            </a:r>
            <a:r>
              <a:rPr lang="en-US" altLang="ko-KR" dirty="0"/>
              <a:t> &gt; threshold : correct calibration</a:t>
            </a: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ABB2D84-6F1D-06A4-9EB1-0FCA5567F2DD}"/>
              </a:ext>
            </a:extLst>
          </p:cNvPr>
          <p:cNvSpPr/>
          <p:nvPr/>
        </p:nvSpPr>
        <p:spPr>
          <a:xfrm>
            <a:off x="2274766" y="7179972"/>
            <a:ext cx="1312196" cy="406401"/>
          </a:xfrm>
          <a:prstGeom prst="rightArrow">
            <a:avLst/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DE120-E766-D528-67E4-18D2D5A88D9F}"/>
              </a:ext>
            </a:extLst>
          </p:cNvPr>
          <p:cNvSpPr txBox="1"/>
          <p:nvPr/>
        </p:nvSpPr>
        <p:spPr>
          <a:xfrm>
            <a:off x="3845844" y="6951698"/>
            <a:ext cx="9014659" cy="862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514350" marR="0" indent="-51435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500" b="1" dirty="0"/>
              <a:t>Block to add WTF in Scene Graph</a:t>
            </a:r>
          </a:p>
          <a:p>
            <a:pPr marL="514350" marR="0" indent="-51435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2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Get Scene Grap</a:t>
            </a:r>
            <a:r>
              <a:rPr lang="en-US" altLang="ko-KR" sz="2500" b="1" dirty="0"/>
              <a:t>h that is Non-panoramic &amp; calibrated image pair</a:t>
            </a:r>
            <a:endParaRPr kumimoji="0" lang="ko-KR" altLang="en-US" sz="2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7" name="그림 6" descr="벽, 실내, 사무실, 가구이(가) 표시된 사진&#10;&#10;자동 생성된 설명">
            <a:extLst>
              <a:ext uri="{FF2B5EF4-FFF2-40B4-BE49-F238E27FC236}">
                <a16:creationId xmlns:a16="http://schemas.microsoft.com/office/drawing/2014/main" id="{D51AAE94-0D3B-651F-FC45-13FCE5184B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45" y="3805645"/>
            <a:ext cx="3779351" cy="3047092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B486AD97-2263-986A-84DA-FFC01B2F1EC6}"/>
              </a:ext>
            </a:extLst>
          </p:cNvPr>
          <p:cNvSpPr/>
          <p:nvPr/>
        </p:nvSpPr>
        <p:spPr>
          <a:xfrm>
            <a:off x="9829151" y="5009866"/>
            <a:ext cx="2030069" cy="2046071"/>
          </a:xfrm>
          <a:prstGeom prst="donut">
            <a:avLst>
              <a:gd name="adj" fmla="val 3182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02C80D4A-B574-AFCC-479A-78745F80A5F1}"/>
              </a:ext>
            </a:extLst>
          </p:cNvPr>
          <p:cNvSpPr/>
          <p:nvPr/>
        </p:nvSpPr>
        <p:spPr>
          <a:xfrm>
            <a:off x="10747374" y="3014046"/>
            <a:ext cx="2030069" cy="2046071"/>
          </a:xfrm>
          <a:prstGeom prst="donut">
            <a:avLst>
              <a:gd name="adj" fmla="val 3182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2170144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  <p:bldP spid="8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232899" y="1625601"/>
            <a:ext cx="12219421" cy="6730998"/>
          </a:xfrm>
          <a:prstGeom prst="rect">
            <a:avLst/>
          </a:prstGeom>
          <a:solidFill>
            <a:srgbClr val="FFFFFF">
              <a:alpha val="50947"/>
            </a:srgbClr>
          </a:solidFill>
          <a:ln w="12700">
            <a:solidFill>
              <a:srgbClr val="A6AAA9">
                <a:alpha val="50947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803913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1232899" y="1625600"/>
            <a:ext cx="12219421" cy="673099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19" name="Shape 416">
            <a:extLst>
              <a:ext uri="{FF2B5EF4-FFF2-40B4-BE49-F238E27FC236}">
                <a16:creationId xmlns:a16="http://schemas.microsoft.com/office/drawing/2014/main" id="{5FFCA081-4840-8D00-4C98-58583F3F25AF}"/>
              </a:ext>
            </a:extLst>
          </p:cNvPr>
          <p:cNvSpPr/>
          <p:nvPr/>
        </p:nvSpPr>
        <p:spPr>
          <a:xfrm>
            <a:off x="1468075" y="1455045"/>
            <a:ext cx="2962884" cy="35511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b="1" spc="0" dirty="0">
                <a:ln>
                  <a:solidFill>
                    <a:srgbClr val="000000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2. Next Best View Selection</a:t>
            </a: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29DFB62C-2003-0942-D919-48D11A9ABFFD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6ABB9-D03D-50CE-2795-A31921546857}"/>
              </a:ext>
            </a:extLst>
          </p:cNvPr>
          <p:cNvSpPr txBox="1"/>
          <p:nvPr/>
        </p:nvSpPr>
        <p:spPr>
          <a:xfrm>
            <a:off x="1814064" y="1979817"/>
            <a:ext cx="1040046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How can</a:t>
            </a:r>
            <a:r>
              <a:rPr kumimoji="0" lang="en-US" altLang="ko-KR" sz="32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we get best view in image registration? =&gt; Scoring!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2B342-EB53-944D-EE93-CB6D785F8AB7}"/>
              </a:ext>
            </a:extLst>
          </p:cNvPr>
          <p:cNvSpPr txBox="1"/>
          <p:nvPr/>
        </p:nvSpPr>
        <p:spPr>
          <a:xfrm>
            <a:off x="1722386" y="2649560"/>
            <a:ext cx="11537023" cy="2555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More 3D points ( matching candidates )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Distribution of Points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dirty="0"/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=&gt; Visible points + uniformly distribution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19F9E-C4CE-0E38-1086-3492CAA0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86" y="4768195"/>
            <a:ext cx="7639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380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232899" y="2665103"/>
            <a:ext cx="12219421" cy="5691495"/>
          </a:xfrm>
          <a:prstGeom prst="rect">
            <a:avLst/>
          </a:prstGeom>
          <a:solidFill>
            <a:srgbClr val="FFFFFF">
              <a:alpha val="50947"/>
            </a:srgbClr>
          </a:solidFill>
          <a:ln w="12700">
            <a:solidFill>
              <a:srgbClr val="A6AAA9">
                <a:alpha val="50947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79750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1232899" y="2658928"/>
            <a:ext cx="12219421" cy="5697670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19" name="Shape 416">
            <a:extLst>
              <a:ext uri="{FF2B5EF4-FFF2-40B4-BE49-F238E27FC236}">
                <a16:creationId xmlns:a16="http://schemas.microsoft.com/office/drawing/2014/main" id="{5FFCA081-4840-8D00-4C98-58583F3F25AF}"/>
              </a:ext>
            </a:extLst>
          </p:cNvPr>
          <p:cNvSpPr/>
          <p:nvPr/>
        </p:nvSpPr>
        <p:spPr>
          <a:xfrm>
            <a:off x="1492788" y="2475185"/>
            <a:ext cx="3927891" cy="35511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b="1" spc="0" dirty="0">
                <a:ln>
                  <a:solidFill>
                    <a:srgbClr val="000000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3. Robust and Efficient Triangulation</a:t>
            </a:r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82261ED2-7837-31EC-3134-004EB8E0C78C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2416F-1324-F153-EB56-4E32F712E989}"/>
              </a:ext>
            </a:extLst>
          </p:cNvPr>
          <p:cNvGrpSpPr/>
          <p:nvPr/>
        </p:nvGrpSpPr>
        <p:grpSpPr>
          <a:xfrm>
            <a:off x="1719180" y="3198647"/>
            <a:ext cx="4088496" cy="2065331"/>
            <a:chOff x="1173652" y="4509278"/>
            <a:chExt cx="6373518" cy="357410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018184E-1A57-743F-A995-EB2685A94D4E}"/>
                </a:ext>
              </a:extLst>
            </p:cNvPr>
            <p:cNvGrpSpPr/>
            <p:nvPr/>
          </p:nvGrpSpPr>
          <p:grpSpPr>
            <a:xfrm>
              <a:off x="1173652" y="4509278"/>
              <a:ext cx="6373518" cy="3574101"/>
              <a:chOff x="1784689" y="4173585"/>
              <a:chExt cx="6373518" cy="3574101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4C531D9C-F68D-709D-BDB4-8C837696C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217" y="4177266"/>
                <a:ext cx="2646083" cy="244252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145BEC3-7240-5149-4C02-033556138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1032" y="4624083"/>
                <a:ext cx="1605816" cy="167870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0CC98705-063C-39CB-35DE-3B112FF2B625}"/>
                  </a:ext>
                </a:extLst>
              </p:cNvPr>
              <p:cNvSpPr/>
              <p:nvPr/>
            </p:nvSpPr>
            <p:spPr>
              <a:xfrm flipH="1" flipV="1">
                <a:off x="5776090" y="5914241"/>
                <a:ext cx="2382117" cy="1404207"/>
              </a:xfrm>
              <a:prstGeom prst="parallelogram">
                <a:avLst>
                  <a:gd name="adj" fmla="val 29108"/>
                </a:avLst>
              </a:prstGeom>
              <a:solidFill>
                <a:schemeClr val="bg1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5F59561E-4FE2-B90F-F8E3-2CD695C267A8}"/>
                  </a:ext>
                </a:extLst>
              </p:cNvPr>
              <p:cNvSpPr/>
              <p:nvPr/>
            </p:nvSpPr>
            <p:spPr>
              <a:xfrm rot="15438955">
                <a:off x="2229532" y="5457162"/>
                <a:ext cx="1989438" cy="1705230"/>
              </a:xfrm>
              <a:prstGeom prst="parallelogram">
                <a:avLst/>
              </a:prstGeom>
              <a:solidFill>
                <a:schemeClr val="bg1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357CFE8-3604-89A0-4697-5C4CECB3B7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4689" y="6296329"/>
                <a:ext cx="1439562" cy="145135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곱하기 기호 12">
                <a:extLst>
                  <a:ext uri="{FF2B5EF4-FFF2-40B4-BE49-F238E27FC236}">
                    <a16:creationId xmlns:a16="http://schemas.microsoft.com/office/drawing/2014/main" id="{A6D3BE82-C434-9BA4-CFAA-93422277D3FB}"/>
                  </a:ext>
                </a:extLst>
              </p:cNvPr>
              <p:cNvSpPr/>
              <p:nvPr/>
            </p:nvSpPr>
            <p:spPr>
              <a:xfrm>
                <a:off x="3032290" y="6088219"/>
                <a:ext cx="357483" cy="390419"/>
              </a:xfrm>
              <a:prstGeom prst="mathMultiply">
                <a:avLst/>
              </a:prstGeom>
              <a:solidFill>
                <a:srgbClr val="FF0000"/>
              </a:solidFill>
              <a:ln w="3175" cap="flat">
                <a:solidFill>
                  <a:srgbClr val="FF0000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sp>
            <p:nvSpPr>
              <p:cNvPr id="14" name="곱하기 기호 13">
                <a:extLst>
                  <a:ext uri="{FF2B5EF4-FFF2-40B4-BE49-F238E27FC236}">
                    <a16:creationId xmlns:a16="http://schemas.microsoft.com/office/drawing/2014/main" id="{74608C11-F4B6-0862-B7E4-5C916B8FA64E}"/>
                  </a:ext>
                </a:extLst>
              </p:cNvPr>
              <p:cNvSpPr/>
              <p:nvPr/>
            </p:nvSpPr>
            <p:spPr>
              <a:xfrm>
                <a:off x="6895299" y="6421134"/>
                <a:ext cx="357483" cy="390419"/>
              </a:xfrm>
              <a:prstGeom prst="mathMultiply">
                <a:avLst/>
              </a:prstGeom>
              <a:solidFill>
                <a:srgbClr val="FF0000"/>
              </a:solidFill>
              <a:ln w="3175" cap="flat">
                <a:solidFill>
                  <a:srgbClr val="FF0000"/>
                </a:solidFill>
                <a:miter lim="400000"/>
              </a:ln>
              <a:effectLst>
                <a:outerShdw blurRad="25400" dist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07A7DDF-2EE4-0E4B-A1C9-1CBCEFEF1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2000" y="6632020"/>
                <a:ext cx="985092" cy="94987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140B792-DC6C-919A-A0D1-16CF32FF4B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935" y="4247974"/>
                <a:ext cx="250810" cy="26154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1728B4-00E3-660B-7291-A4350EB6486E}"/>
                  </a:ext>
                </a:extLst>
              </p:cNvPr>
              <p:cNvSpPr txBox="1"/>
              <p:nvPr/>
            </p:nvSpPr>
            <p:spPr>
              <a:xfrm>
                <a:off x="4019862" y="4173585"/>
                <a:ext cx="1155014" cy="73983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.</a:t>
                </a:r>
              </a:p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400" b="1" dirty="0"/>
                  <a:t>.</a:t>
                </a:r>
              </a:p>
              <a:p>
                <a:pPr marL="0" marR="0" indent="0" algn="ctr" defTabSz="532473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pple SD 산돌고딕 Neo 옅은체"/>
                  </a:rPr>
                  <a:t>.</a:t>
                </a:r>
                <a:endParaRPr kumimoji="0" lang="ko-KR" alt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pple SD 산돌고딕 Neo 옅은체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0C7E0-04C4-CBF0-DA4F-E128DF5658C1}"/>
                </a:ext>
              </a:extLst>
            </p:cNvPr>
            <p:cNvSpPr txBox="1"/>
            <p:nvPr/>
          </p:nvSpPr>
          <p:spPr>
            <a:xfrm>
              <a:off x="2667549" y="6011589"/>
              <a:ext cx="184574" cy="5859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/>
                <a:t>x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41D2DE-A4D6-557A-2B1D-095F304AA10E}"/>
                </a:ext>
              </a:extLst>
            </p:cNvPr>
            <p:cNvSpPr txBox="1"/>
            <p:nvPr/>
          </p:nvSpPr>
          <p:spPr>
            <a:xfrm>
              <a:off x="6580123" y="6338417"/>
              <a:ext cx="413386" cy="5859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/>
                <a:t>x’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778D2F-BCD6-27F3-98EB-63A744F29E71}"/>
              </a:ext>
            </a:extLst>
          </p:cNvPr>
          <p:cNvSpPr txBox="1"/>
          <p:nvPr/>
        </p:nvSpPr>
        <p:spPr>
          <a:xfrm>
            <a:off x="6568408" y="2948657"/>
            <a:ext cx="5000769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Tracking – Error =&gt; RANSAC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54DD7-3034-5D43-C441-498E0EB94F67}"/>
              </a:ext>
            </a:extLst>
          </p:cNvPr>
          <p:cNvSpPr txBox="1"/>
          <p:nvPr/>
        </p:nvSpPr>
        <p:spPr>
          <a:xfrm>
            <a:off x="1649987" y="5628613"/>
            <a:ext cx="3819523" cy="20632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Constraints</a:t>
            </a:r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en-US" altLang="ko-KR" b="1" dirty="0"/>
              <a:t>Sufficient angle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en-US" altLang="ko-KR" b="1" dirty="0"/>
              <a:t>Positive depth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E39A94-97FF-B47D-5C47-9D701686142D}"/>
              </a:ext>
            </a:extLst>
          </p:cNvPr>
          <p:cNvSpPr txBox="1"/>
          <p:nvPr/>
        </p:nvSpPr>
        <p:spPr>
          <a:xfrm>
            <a:off x="6728932" y="3941009"/>
            <a:ext cx="6820191" cy="2555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 After Triangulation 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reprojection error &lt; threshold 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en-US" altLang="ko-KR" b="1" dirty="0"/>
              <a:t>Random sampling – feature select 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en-US" altLang="ko-KR" b="1" dirty="0"/>
              <a:t>k iteration</a:t>
            </a:r>
          </a:p>
          <a:p>
            <a:pPr marL="457200" marR="0" indent="-4572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</a:pPr>
            <a:r>
              <a:rPr lang="en-US" altLang="ko-KR" b="1" dirty="0"/>
              <a:t>RANSAC =&gt; Best 3D point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36594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232899" y="2665103"/>
            <a:ext cx="12219421" cy="5691495"/>
          </a:xfrm>
          <a:prstGeom prst="rect">
            <a:avLst/>
          </a:prstGeom>
          <a:solidFill>
            <a:srgbClr val="FFFFFF">
              <a:alpha val="50947"/>
            </a:srgbClr>
          </a:solidFill>
          <a:ln w="12700">
            <a:solidFill>
              <a:srgbClr val="A6AAA9">
                <a:alpha val="50947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79750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1232899" y="2658928"/>
            <a:ext cx="12219421" cy="5697670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19" name="Shape 416">
            <a:extLst>
              <a:ext uri="{FF2B5EF4-FFF2-40B4-BE49-F238E27FC236}">
                <a16:creationId xmlns:a16="http://schemas.microsoft.com/office/drawing/2014/main" id="{5FFCA081-4840-8D00-4C98-58583F3F25AF}"/>
              </a:ext>
            </a:extLst>
          </p:cNvPr>
          <p:cNvSpPr/>
          <p:nvPr/>
        </p:nvSpPr>
        <p:spPr>
          <a:xfrm>
            <a:off x="1492788" y="2475185"/>
            <a:ext cx="2360154" cy="35511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b="1" spc="0" dirty="0">
                <a:ln>
                  <a:solidFill>
                    <a:srgbClr val="000000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4. Bundle Adjustment</a:t>
            </a:r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82261ED2-7837-31EC-3134-004EB8E0C78C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02E1B-4E6F-9C02-085A-DBAC0B33F809}"/>
              </a:ext>
            </a:extLst>
          </p:cNvPr>
          <p:cNvSpPr txBox="1"/>
          <p:nvPr/>
        </p:nvSpPr>
        <p:spPr>
          <a:xfrm>
            <a:off x="1492788" y="2943728"/>
            <a:ext cx="337339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BA = Local + Global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55B01-AAC0-0654-3638-3D7FBEAD0499}"/>
              </a:ext>
            </a:extLst>
          </p:cNvPr>
          <p:cNvSpPr txBox="1"/>
          <p:nvPr/>
        </p:nvSpPr>
        <p:spPr>
          <a:xfrm>
            <a:off x="1802506" y="3737460"/>
            <a:ext cx="8019536" cy="35406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Parameterization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dirty="0"/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Filtering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dirty="0"/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Re-Triangulation</a:t>
            </a:r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ko-KR" dirty="0"/>
          </a:p>
          <a:p>
            <a:pPr marL="514350" marR="0" indent="-51435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dirty="0"/>
              <a:t>Iterative Refinement  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23766252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1232899" y="2665103"/>
            <a:ext cx="12219421" cy="5691495"/>
          </a:xfrm>
          <a:prstGeom prst="rect">
            <a:avLst/>
          </a:prstGeom>
          <a:solidFill>
            <a:srgbClr val="FFFFFF">
              <a:alpha val="50947"/>
            </a:srgbClr>
          </a:solidFill>
          <a:ln w="12700">
            <a:solidFill>
              <a:srgbClr val="A6AAA9">
                <a:alpha val="50947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400" name="Shape 40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820430" y="817302"/>
            <a:ext cx="179750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Contributions</a:t>
            </a:r>
          </a:p>
        </p:txBody>
      </p:sp>
      <p:sp>
        <p:nvSpPr>
          <p:cNvPr id="403" name="Shape 403"/>
          <p:cNvSpPr/>
          <p:nvPr/>
        </p:nvSpPr>
        <p:spPr>
          <a:xfrm>
            <a:off x="194004" y="640703"/>
            <a:ext cx="575050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415" name="Shape 415"/>
          <p:cNvSpPr/>
          <p:nvPr/>
        </p:nvSpPr>
        <p:spPr>
          <a:xfrm>
            <a:off x="1232899" y="2658928"/>
            <a:ext cx="12219421" cy="5697670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b="1"/>
          </a:p>
        </p:txBody>
      </p:sp>
      <p:sp>
        <p:nvSpPr>
          <p:cNvPr id="19" name="Shape 416">
            <a:extLst>
              <a:ext uri="{FF2B5EF4-FFF2-40B4-BE49-F238E27FC236}">
                <a16:creationId xmlns:a16="http://schemas.microsoft.com/office/drawing/2014/main" id="{5FFCA081-4840-8D00-4C98-58583F3F25AF}"/>
              </a:ext>
            </a:extLst>
          </p:cNvPr>
          <p:cNvSpPr/>
          <p:nvPr/>
        </p:nvSpPr>
        <p:spPr>
          <a:xfrm>
            <a:off x="1492788" y="2475185"/>
            <a:ext cx="2874719" cy="35511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b="1" spc="0" dirty="0">
                <a:ln>
                  <a:solidFill>
                    <a:srgbClr val="000000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5. Redundant View Mining</a:t>
            </a:r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82261ED2-7837-31EC-3134-004EB8E0C78C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02E1B-4E6F-9C02-085A-DBAC0B33F809}"/>
              </a:ext>
            </a:extLst>
          </p:cNvPr>
          <p:cNvSpPr txBox="1"/>
          <p:nvPr/>
        </p:nvSpPr>
        <p:spPr>
          <a:xfrm>
            <a:off x="1232899" y="2943728"/>
            <a:ext cx="1149831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Redundant image processing  =&gt;  Efficient BA parametrization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55B01-AAC0-0654-3638-3D7FBEAD0499}"/>
              </a:ext>
            </a:extLst>
          </p:cNvPr>
          <p:cNvSpPr txBox="1"/>
          <p:nvPr/>
        </p:nvSpPr>
        <p:spPr>
          <a:xfrm>
            <a:off x="1802506" y="3737461"/>
            <a:ext cx="8019536" cy="35406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Overlap =&gt; grouping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dirty="0"/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Each n scene =&gt; feature point =&gt; binary vector =&gt; bitwise =&gt; calculate correlation 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=&gt; </a:t>
            </a:r>
            <a:r>
              <a:rPr lang="en-US" altLang="ko-KR" dirty="0" err="1"/>
              <a:t>Vab</a:t>
            </a:r>
            <a:r>
              <a:rPr lang="en-US" altLang="ko-KR" dirty="0"/>
              <a:t> &gt; threshold =&gt; one group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dirty="0"/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=&gt; Computational complex down 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4D632A-BC0D-87E1-1D0A-39CFB9E5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466" y="5977155"/>
            <a:ext cx="5450487" cy="7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597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918300" y="1982263"/>
            <a:ext cx="12492900" cy="6374333"/>
          </a:xfrm>
          <a:prstGeom prst="rect">
            <a:avLst/>
          </a:prstGeom>
          <a:noFill/>
          <a:ln w="127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46302" tIns="46302" rIns="46302" bIns="46302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074696" y="1790674"/>
            <a:ext cx="2828231" cy="355118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numCol="1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A. Next Best View Selection</a:t>
            </a:r>
            <a:endParaRPr spc="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39104" y="3422503"/>
            <a:ext cx="3972096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20430" y="817301"/>
            <a:ext cx="268396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ore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Experimental Results</a:t>
            </a:r>
          </a:p>
        </p:txBody>
      </p:sp>
      <p:sp>
        <p:nvSpPr>
          <p:cNvPr id="342" name="Shape 342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04</a:t>
            </a: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A41596E8-57E0-273F-7E43-BF7658F2B8E6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77F3B-1DD4-ED40-4B8F-6DA6417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461" y="2740570"/>
            <a:ext cx="7875993" cy="3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391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01</a:t>
            </a:r>
          </a:p>
        </p:txBody>
      </p:sp>
      <p:pic>
        <p:nvPicPr>
          <p:cNvPr id="168" name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209" y="3997009"/>
            <a:ext cx="1580059" cy="1742648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Shape 142">
            <a:extLst>
              <a:ext uri="{FF2B5EF4-FFF2-40B4-BE49-F238E27FC236}">
                <a16:creationId xmlns:a16="http://schemas.microsoft.com/office/drawing/2014/main" id="{12E8E2E8-3756-6213-B1F1-9C3978C84BD3}"/>
              </a:ext>
            </a:extLst>
          </p:cNvPr>
          <p:cNvSpPr/>
          <p:nvPr/>
        </p:nvSpPr>
        <p:spPr>
          <a:xfrm>
            <a:off x="820430" y="817302"/>
            <a:ext cx="114315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Abstract</a:t>
            </a:r>
            <a:endParaRPr lang="ko-KR" altLang="en-US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hape 144">
            <a:extLst>
              <a:ext uri="{FF2B5EF4-FFF2-40B4-BE49-F238E27FC236}">
                <a16:creationId xmlns:a16="http://schemas.microsoft.com/office/drawing/2014/main" id="{1528C9E3-CA8E-3BED-853B-F7BBF1C54618}"/>
              </a:ext>
            </a:extLst>
          </p:cNvPr>
          <p:cNvSpPr/>
          <p:nvPr/>
        </p:nvSpPr>
        <p:spPr>
          <a:xfrm>
            <a:off x="194004" y="1373311"/>
            <a:ext cx="8270374" cy="602049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spc="-150" dirty="0">
                <a:sym typeface="Apple SD 산돌고딕 Neo 세미볼드체"/>
              </a:rPr>
              <a:t>New SFM technique that improves upon the state of the art to make a further step towards goal</a:t>
            </a:r>
            <a:endParaRPr lang="ko-KR" altLang="en-US" sz="2000" spc="-15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8F0EB-4FB1-8083-C4DD-56813A0BEA55}"/>
              </a:ext>
            </a:extLst>
          </p:cNvPr>
          <p:cNvSpPr txBox="1"/>
          <p:nvPr/>
        </p:nvSpPr>
        <p:spPr>
          <a:xfrm>
            <a:off x="5289550" y="4013525"/>
            <a:ext cx="3644900" cy="862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SFM</a:t>
            </a:r>
            <a:endParaRPr kumimoji="0" lang="ko-KR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CB520CBC-EBAA-DFE1-6DAC-03BF8D082C2D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FC0153-425A-0AFB-0291-96AFE73773D3}"/>
              </a:ext>
            </a:extLst>
          </p:cNvPr>
          <p:cNvCxnSpPr>
            <a:cxnSpLocks/>
          </p:cNvCxnSpPr>
          <p:nvPr/>
        </p:nvCxnSpPr>
        <p:spPr>
          <a:xfrm flipH="1" flipV="1">
            <a:off x="5622324" y="3810004"/>
            <a:ext cx="787363" cy="335801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C5357B-BB06-3B63-916D-05669C0D9BE8}"/>
              </a:ext>
            </a:extLst>
          </p:cNvPr>
          <p:cNvCxnSpPr>
            <a:cxnSpLocks/>
          </p:cNvCxnSpPr>
          <p:nvPr/>
        </p:nvCxnSpPr>
        <p:spPr>
          <a:xfrm flipV="1">
            <a:off x="5759623" y="4806846"/>
            <a:ext cx="981846" cy="830743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A0AA7E-3F5E-1E3F-AE1B-A3EB3AC1B6FA}"/>
              </a:ext>
            </a:extLst>
          </p:cNvPr>
          <p:cNvCxnSpPr>
            <a:cxnSpLocks/>
          </p:cNvCxnSpPr>
          <p:nvPr/>
        </p:nvCxnSpPr>
        <p:spPr>
          <a:xfrm flipV="1">
            <a:off x="7442751" y="3270029"/>
            <a:ext cx="981846" cy="830743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577451-888E-1A5E-F656-A4D10BB5E533}"/>
              </a:ext>
            </a:extLst>
          </p:cNvPr>
          <p:cNvCxnSpPr>
            <a:cxnSpLocks/>
          </p:cNvCxnSpPr>
          <p:nvPr/>
        </p:nvCxnSpPr>
        <p:spPr>
          <a:xfrm>
            <a:off x="7854617" y="4533697"/>
            <a:ext cx="1004664" cy="546299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CD21BF-A1F8-7DE4-9048-7807F7A0B331}"/>
              </a:ext>
            </a:extLst>
          </p:cNvPr>
          <p:cNvSpPr txBox="1"/>
          <p:nvPr/>
        </p:nvSpPr>
        <p:spPr>
          <a:xfrm>
            <a:off x="3742292" y="3247560"/>
            <a:ext cx="227364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robustness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92509-4793-2ABB-F653-9CB99F4DEE56}"/>
              </a:ext>
            </a:extLst>
          </p:cNvPr>
          <p:cNvSpPr txBox="1"/>
          <p:nvPr/>
        </p:nvSpPr>
        <p:spPr>
          <a:xfrm>
            <a:off x="7442751" y="2741364"/>
            <a:ext cx="227364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accuracy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061C7-BA2E-7870-F6EB-20F7D9CE680F}"/>
              </a:ext>
            </a:extLst>
          </p:cNvPr>
          <p:cNvSpPr txBox="1"/>
          <p:nvPr/>
        </p:nvSpPr>
        <p:spPr>
          <a:xfrm>
            <a:off x="8464378" y="4937385"/>
            <a:ext cx="257181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completeness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4C546-ECFD-93E1-5A06-CC779FA2754D}"/>
              </a:ext>
            </a:extLst>
          </p:cNvPr>
          <p:cNvSpPr txBox="1"/>
          <p:nvPr/>
        </p:nvSpPr>
        <p:spPr>
          <a:xfrm>
            <a:off x="4338509" y="5619971"/>
            <a:ext cx="227364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scalability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918300" y="1982263"/>
            <a:ext cx="12492900" cy="6374333"/>
          </a:xfrm>
          <a:prstGeom prst="rect">
            <a:avLst/>
          </a:prstGeom>
          <a:noFill/>
          <a:ln w="127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46302" tIns="46302" rIns="46302" bIns="46302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074696" y="1790674"/>
            <a:ext cx="3402106" cy="355118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numCol="1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B. </a:t>
            </a:r>
            <a:r>
              <a:rPr lang="en-US" altLang="ko-KR" spc="0" dirty="0"/>
              <a:t>Robust and Efficient Triangulation.</a:t>
            </a:r>
            <a:endParaRPr spc="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39104" y="3422503"/>
            <a:ext cx="3972096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20430" y="817301"/>
            <a:ext cx="268396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ore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Experimental Results</a:t>
            </a:r>
          </a:p>
        </p:txBody>
      </p:sp>
      <p:sp>
        <p:nvSpPr>
          <p:cNvPr id="342" name="Shape 342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04</a:t>
            </a: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A41596E8-57E0-273F-7E43-BF7658F2B8E6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F6F21C-3E35-DB86-AC4D-8EAE36DF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38" y="2337381"/>
            <a:ext cx="6722418" cy="2929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121088-A9FE-6EAA-8D53-C449F35C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172" y="5050501"/>
            <a:ext cx="7032221" cy="31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4205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918300" y="1982263"/>
            <a:ext cx="12492900" cy="6374333"/>
          </a:xfrm>
          <a:prstGeom prst="rect">
            <a:avLst/>
          </a:prstGeom>
          <a:noFill/>
          <a:ln w="127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46302" tIns="46302" rIns="46302" bIns="46302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074696" y="1790674"/>
            <a:ext cx="2538088" cy="355118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numCol="1" anchor="ctr">
            <a:spAutoFit/>
          </a:bodyPr>
          <a:lstStyle>
            <a:lvl1pPr algn="l">
              <a:defRPr sz="1700" spc="-17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C. </a:t>
            </a:r>
            <a:r>
              <a:rPr lang="en-US" altLang="ko-KR" spc="0" dirty="0"/>
              <a:t>Redundant View Mining.</a:t>
            </a:r>
            <a:endParaRPr spc="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7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39104" y="3422503"/>
            <a:ext cx="3972096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20430" y="817301"/>
            <a:ext cx="268396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ore-KR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Experimental Results</a:t>
            </a:r>
          </a:p>
        </p:txBody>
      </p:sp>
      <p:sp>
        <p:nvSpPr>
          <p:cNvPr id="342" name="Shape 342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04</a:t>
            </a:r>
          </a:p>
        </p:txBody>
      </p:sp>
      <p:sp>
        <p:nvSpPr>
          <p:cNvPr id="3" name="Shape 120">
            <a:extLst>
              <a:ext uri="{FF2B5EF4-FFF2-40B4-BE49-F238E27FC236}">
                <a16:creationId xmlns:a16="http://schemas.microsoft.com/office/drawing/2014/main" id="{A41596E8-57E0-273F-7E43-BF7658F2B8E6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F5B050-7D40-D8AF-2FDB-784079F3F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04" y="3008824"/>
            <a:ext cx="76581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844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820430" y="817302"/>
            <a:ext cx="1518578" cy="524396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Conclusion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05</a:t>
            </a:r>
          </a:p>
        </p:txBody>
      </p:sp>
      <p:sp>
        <p:nvSpPr>
          <p:cNvPr id="623" name="Shape 623"/>
          <p:cNvSpPr/>
          <p:nvPr/>
        </p:nvSpPr>
        <p:spPr>
          <a:xfrm>
            <a:off x="2367447" y="2987675"/>
            <a:ext cx="1356675" cy="447451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Advantages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1741021" y="2811075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625" name="Shape 625"/>
          <p:cNvSpPr/>
          <p:nvPr/>
        </p:nvSpPr>
        <p:spPr>
          <a:xfrm>
            <a:off x="1182393" y="2841391"/>
            <a:ext cx="3430075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182393" y="2841391"/>
            <a:ext cx="3430075" cy="4394705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6558446" y="2987675"/>
            <a:ext cx="1541341" cy="447451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Disadvantage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5932021" y="2811075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632" name="Shape 632"/>
          <p:cNvSpPr/>
          <p:nvPr/>
        </p:nvSpPr>
        <p:spPr>
          <a:xfrm>
            <a:off x="5373393" y="2841391"/>
            <a:ext cx="3430076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5373393" y="2841391"/>
            <a:ext cx="3430076" cy="4394705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1822831" y="4415728"/>
            <a:ext cx="2149199" cy="1940168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Completeness</a:t>
            </a:r>
          </a:p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</a:p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Efficiency</a:t>
            </a:r>
          </a:p>
        </p:txBody>
      </p:sp>
      <p:sp>
        <p:nvSpPr>
          <p:cNvPr id="637" name="Shape 637"/>
          <p:cNvSpPr/>
          <p:nvPr/>
        </p:nvSpPr>
        <p:spPr>
          <a:xfrm>
            <a:off x="9691392" y="2841391"/>
            <a:ext cx="3430076" cy="4394705"/>
          </a:xfrm>
          <a:prstGeom prst="rect">
            <a:avLst/>
          </a:prstGeom>
          <a:solidFill>
            <a:srgbClr val="FFFFFF">
              <a:alpha val="71312"/>
            </a:srgbClr>
          </a:solidFill>
          <a:ln w="12700">
            <a:solidFill>
              <a:srgbClr val="A6AAA9">
                <a:alpha val="71312"/>
              </a:srgbClr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10876446" y="2987675"/>
            <a:ext cx="1117828" cy="447451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Limitation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10250021" y="2811075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640" name="Shape 640"/>
          <p:cNvSpPr/>
          <p:nvPr/>
        </p:nvSpPr>
        <p:spPr>
          <a:xfrm>
            <a:off x="9691392" y="2841391"/>
            <a:ext cx="3430076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9691392" y="2841391"/>
            <a:ext cx="3430076" cy="4394705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Shape 634">
            <a:extLst>
              <a:ext uri="{FF2B5EF4-FFF2-40B4-BE49-F238E27FC236}">
                <a16:creationId xmlns:a16="http://schemas.microsoft.com/office/drawing/2014/main" id="{09239353-C0D5-E5E2-44CB-374071216F90}"/>
              </a:ext>
            </a:extLst>
          </p:cNvPr>
          <p:cNvSpPr/>
          <p:nvPr/>
        </p:nvSpPr>
        <p:spPr>
          <a:xfrm>
            <a:off x="6366173" y="4757109"/>
            <a:ext cx="1444519" cy="1201504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marL="342900" indent="-342900">
              <a:buAutoNum type="arabicPeriod"/>
              <a:defRPr sz="1600" spc="-160">
                <a:solidFill>
                  <a:srgbClr val="818181"/>
                </a:solidFill>
              </a:defRPr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</a:p>
          <a:p>
            <a:pPr>
              <a:defRPr sz="1600" spc="-160">
                <a:solidFill>
                  <a:srgbClr val="818181"/>
                </a:solidFill>
              </a:defRPr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 sz="1600" spc="-160">
                <a:solidFill>
                  <a:srgbClr val="818181"/>
                </a:solidFill>
              </a:defRPr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RANSAC</a:t>
            </a:r>
          </a:p>
        </p:txBody>
      </p:sp>
      <p:sp>
        <p:nvSpPr>
          <p:cNvPr id="3" name="Shape 634">
            <a:extLst>
              <a:ext uri="{FF2B5EF4-FFF2-40B4-BE49-F238E27FC236}">
                <a16:creationId xmlns:a16="http://schemas.microsoft.com/office/drawing/2014/main" id="{9D1F34F2-1FF1-4798-48F1-0990FC41014F}"/>
              </a:ext>
            </a:extLst>
          </p:cNvPr>
          <p:cNvSpPr/>
          <p:nvPr/>
        </p:nvSpPr>
        <p:spPr>
          <a:xfrm>
            <a:off x="10859697" y="5123612"/>
            <a:ext cx="1180344" cy="524396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1600" spc="-160">
                <a:solidFill>
                  <a:srgbClr val="818181"/>
                </a:solidFill>
              </a:defRPr>
            </a:pPr>
            <a:r>
              <a:rPr lang="en-US" altLang="ko-KR" sz="2800" spc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SLAM</a:t>
            </a:r>
          </a:p>
        </p:txBody>
      </p:sp>
      <p:sp>
        <p:nvSpPr>
          <p:cNvPr id="4" name="Shape 120">
            <a:extLst>
              <a:ext uri="{FF2B5EF4-FFF2-40B4-BE49-F238E27FC236}">
                <a16:creationId xmlns:a16="http://schemas.microsoft.com/office/drawing/2014/main" id="{1F251DDD-AE88-28C3-8544-3DD3473FB690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0" y="13151"/>
            <a:ext cx="14343851" cy="8876849"/>
          </a:xfrm>
          <a:prstGeom prst="rect">
            <a:avLst/>
          </a:prstGeom>
          <a:solidFill>
            <a:srgbClr val="FFFFFF">
              <a:alpha val="91851"/>
            </a:srgb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9362127" y="4907896"/>
            <a:ext cx="4472913" cy="693673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r">
              <a:defRPr sz="3900" spc="-3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solidFill>
                  <a:srgbClr val="EC6D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 for listening</a:t>
            </a:r>
            <a:endParaRPr spc="-300" dirty="0">
              <a:solidFill>
                <a:srgbClr val="EC6D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559764" y="2703351"/>
            <a:ext cx="13066667" cy="4122586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29" y="817303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02</a:t>
            </a:r>
          </a:p>
        </p:txBody>
      </p:sp>
      <p:sp>
        <p:nvSpPr>
          <p:cNvPr id="199" name="Shape 199"/>
          <p:cNvSpPr/>
          <p:nvPr/>
        </p:nvSpPr>
        <p:spPr>
          <a:xfrm>
            <a:off x="559764" y="2572977"/>
            <a:ext cx="13066667" cy="469570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200" spc="-22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000" spc="-200" dirty="0"/>
              <a:t>Introduction</a:t>
            </a:r>
            <a:endParaRPr sz="1600" spc="-16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3D5DE-1986-591D-C9DC-0398E7AE8C7E}"/>
              </a:ext>
            </a:extLst>
          </p:cNvPr>
          <p:cNvSpPr txBox="1"/>
          <p:nvPr/>
        </p:nvSpPr>
        <p:spPr>
          <a:xfrm>
            <a:off x="793591" y="3286506"/>
            <a:ext cx="12535855" cy="35394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Historical development</a:t>
            </a:r>
          </a:p>
          <a:p>
            <a:pPr marL="514350" indent="-514350">
              <a:buAutoNum type="arabicPeriod"/>
            </a:pPr>
            <a:endParaRPr lang="en-US" altLang="ko-KR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SFM is most popular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General-Purpose SFM system</a:t>
            </a:r>
          </a:p>
          <a:p>
            <a:pPr marL="514350" indent="-514350">
              <a:buAutoNum type="arabicPeriod"/>
            </a:pPr>
            <a:endParaRPr lang="en-US" altLang="ko-KR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solidFill>
                  <a:srgbClr val="444444"/>
                </a:solidFill>
                <a:latin typeface="Noto Sans" panose="020B0502040504020204" pitchFamily="34" charset="0"/>
              </a:rPr>
              <a:t>COLMAP</a:t>
            </a:r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29" y="817303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02</a:t>
            </a:r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E8E8-C849-E3C9-23BC-132FCB3AE9CD}"/>
              </a:ext>
            </a:extLst>
          </p:cNvPr>
          <p:cNvSpPr txBox="1"/>
          <p:nvPr/>
        </p:nvSpPr>
        <p:spPr>
          <a:xfrm>
            <a:off x="816911" y="1443303"/>
            <a:ext cx="197708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Visual-SFM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92429-2D88-CFB7-A2C9-EC51098CE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807458"/>
            <a:ext cx="4993969" cy="36562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84707D-D520-E56A-FBB9-1BDC231D2AB5}"/>
              </a:ext>
            </a:extLst>
          </p:cNvPr>
          <p:cNvSpPr/>
          <p:nvPr/>
        </p:nvSpPr>
        <p:spPr>
          <a:xfrm>
            <a:off x="5992914" y="4230834"/>
            <a:ext cx="790833" cy="428331"/>
          </a:xfrm>
          <a:prstGeom prst="rightArrow">
            <a:avLst>
              <a:gd name="adj1" fmla="val 40574"/>
              <a:gd name="adj2" fmla="val 61782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6869BBD-AF21-500B-E6AB-60707D280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11" y="2807458"/>
            <a:ext cx="6592057" cy="3570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33130F-88F8-F9BF-11F1-85DACF71126E}"/>
              </a:ext>
            </a:extLst>
          </p:cNvPr>
          <p:cNvSpPr txBox="1"/>
          <p:nvPr/>
        </p:nvSpPr>
        <p:spPr>
          <a:xfrm>
            <a:off x="1425167" y="6734413"/>
            <a:ext cx="326218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Input 90 images 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695047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29" y="817303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02</a:t>
            </a:r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E8E8-C849-E3C9-23BC-132FCB3AE9CD}"/>
              </a:ext>
            </a:extLst>
          </p:cNvPr>
          <p:cNvSpPr txBox="1"/>
          <p:nvPr/>
        </p:nvSpPr>
        <p:spPr>
          <a:xfrm>
            <a:off x="816911" y="1443303"/>
            <a:ext cx="197708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Visual-SFM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621A84-5587-9366-4291-020DFAA7E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725" y="2308088"/>
            <a:ext cx="9734550" cy="5210175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86A31754-202D-7780-09FC-E6244823DA8B}"/>
              </a:ext>
            </a:extLst>
          </p:cNvPr>
          <p:cNvSpPr/>
          <p:nvPr/>
        </p:nvSpPr>
        <p:spPr>
          <a:xfrm>
            <a:off x="8217243" y="6788980"/>
            <a:ext cx="2866768" cy="637431"/>
          </a:xfrm>
          <a:prstGeom prst="donut">
            <a:avLst>
              <a:gd name="adj" fmla="val 17210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398358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29" y="817303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02</a:t>
            </a:r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E8E8-C849-E3C9-23BC-132FCB3AE9CD}"/>
              </a:ext>
            </a:extLst>
          </p:cNvPr>
          <p:cNvSpPr txBox="1"/>
          <p:nvPr/>
        </p:nvSpPr>
        <p:spPr>
          <a:xfrm>
            <a:off x="816911" y="1443303"/>
            <a:ext cx="197708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Visual-SFM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892F6-D07D-25FD-DB87-0788ECD0F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725" y="2289038"/>
            <a:ext cx="9735923" cy="5229225"/>
          </a:xfrm>
          <a:prstGeom prst="rect">
            <a:avLst/>
          </a:prstGeom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86A31754-202D-7780-09FC-E6244823DA8B}"/>
              </a:ext>
            </a:extLst>
          </p:cNvPr>
          <p:cNvSpPr/>
          <p:nvPr/>
        </p:nvSpPr>
        <p:spPr>
          <a:xfrm>
            <a:off x="8216954" y="6733593"/>
            <a:ext cx="2866768" cy="637431"/>
          </a:xfrm>
          <a:prstGeom prst="donut">
            <a:avLst>
              <a:gd name="adj" fmla="val 17210"/>
            </a:avLst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719968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29" y="817303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02</a:t>
            </a:r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E8E8-C849-E3C9-23BC-132FCB3AE9CD}"/>
              </a:ext>
            </a:extLst>
          </p:cNvPr>
          <p:cNvSpPr txBox="1"/>
          <p:nvPr/>
        </p:nvSpPr>
        <p:spPr>
          <a:xfrm>
            <a:off x="816911" y="1446587"/>
            <a:ext cx="197708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/>
              <a:t>Visual-SFM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0A875-1BDB-A3D6-1255-8A5B8A6DF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449" y="2417969"/>
            <a:ext cx="8821168" cy="5646717"/>
          </a:xfrm>
          <a:prstGeom prst="rect">
            <a:avLst/>
          </a:prstGeom>
        </p:spPr>
      </p:pic>
      <p:pic>
        <p:nvPicPr>
          <p:cNvPr id="5" name="그림 4" descr="실외, 운송이(가) 표시된 사진&#10;&#10;자동 생성된 설명">
            <a:extLst>
              <a:ext uri="{FF2B5EF4-FFF2-40B4-BE49-F238E27FC236}">
                <a16:creationId xmlns:a16="http://schemas.microsoft.com/office/drawing/2014/main" id="{B6E5D1BC-F313-5A90-429A-E8D57E659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71" y="2417969"/>
            <a:ext cx="8580649" cy="564671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96C2DDF-55B3-D08F-1B75-F5C5FA957ED7}"/>
              </a:ext>
            </a:extLst>
          </p:cNvPr>
          <p:cNvSpPr/>
          <p:nvPr/>
        </p:nvSpPr>
        <p:spPr>
          <a:xfrm>
            <a:off x="5684107" y="5119507"/>
            <a:ext cx="1099751" cy="442786"/>
          </a:xfrm>
          <a:prstGeom prst="rightArrow">
            <a:avLst/>
          </a:prstGeom>
          <a:solidFill>
            <a:srgbClr val="FF0000"/>
          </a:solidFill>
          <a:ln w="31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39BD8F-79E5-ECA1-321A-D382EC568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65" y="634776"/>
            <a:ext cx="5867400" cy="3514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3FD951-1956-99CE-EBA6-2A7F50635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542" y="947921"/>
            <a:ext cx="4631227" cy="31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180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df"/>
          <p:cNvPicPr>
            <a:picLocks noChangeAspect="1"/>
          </p:cNvPicPr>
          <p:nvPr/>
        </p:nvPicPr>
        <p:blipFill>
          <a:blip r:embed="rId3">
            <a:alphaModFix amt="47068"/>
          </a:blip>
          <a:stretch>
            <a:fillRect/>
          </a:stretch>
        </p:blipFill>
        <p:spPr>
          <a:xfrm>
            <a:off x="9524167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73652" y="817852"/>
            <a:ext cx="4471661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Review of SFM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9796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/>
              <a:t>02</a:t>
            </a:r>
            <a:r>
              <a:rPr lang="en-US" dirty="0"/>
              <a:t>-A</a:t>
            </a:r>
            <a:endParaRPr dirty="0"/>
          </a:p>
        </p:txBody>
      </p:sp>
      <p:sp>
        <p:nvSpPr>
          <p:cNvPr id="2" name="Shape 120">
            <a:extLst>
              <a:ext uri="{FF2B5EF4-FFF2-40B4-BE49-F238E27FC236}">
                <a16:creationId xmlns:a16="http://schemas.microsoft.com/office/drawing/2014/main" id="{E78F06DB-C3BE-49C2-A68D-A693E1EF659E}"/>
              </a:ext>
            </a:extLst>
          </p:cNvPr>
          <p:cNvSpPr/>
          <p:nvPr/>
        </p:nvSpPr>
        <p:spPr>
          <a:xfrm>
            <a:off x="11509706" y="188723"/>
            <a:ext cx="2701594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Structure-from-Motion Revisited</a:t>
            </a:r>
            <a:endParaRPr lang="en-US" altLang="ko-KR"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pple SD 산돌고딕 Neo 세미볼드체"/>
              <a:sym typeface="Apple SD 산돌고딕 Neo 세미볼드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F3771-1E8E-497F-B0DA-9D386CD1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017" y="1820219"/>
            <a:ext cx="9663966" cy="262478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9C1B41-CA4F-B2DD-BF46-505B7820248E}"/>
              </a:ext>
            </a:extLst>
          </p:cNvPr>
          <p:cNvCxnSpPr>
            <a:cxnSpLocks/>
          </p:cNvCxnSpPr>
          <p:nvPr/>
        </p:nvCxnSpPr>
        <p:spPr>
          <a:xfrm flipH="1">
            <a:off x="4205564" y="3743754"/>
            <a:ext cx="420130" cy="1402492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E07595-D50F-A2A4-83AA-39B91C907C19}"/>
              </a:ext>
            </a:extLst>
          </p:cNvPr>
          <p:cNvSpPr txBox="1"/>
          <p:nvPr/>
        </p:nvSpPr>
        <p:spPr>
          <a:xfrm>
            <a:off x="1190275" y="5166629"/>
            <a:ext cx="6060794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/>
              <a:t>How to find points to reconstruct?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2884587-4897-A6CE-CEA5-63273ED9ABB2}"/>
              </a:ext>
            </a:extLst>
          </p:cNvPr>
          <p:cNvCxnSpPr>
            <a:cxnSpLocks/>
          </p:cNvCxnSpPr>
          <p:nvPr/>
        </p:nvCxnSpPr>
        <p:spPr>
          <a:xfrm>
            <a:off x="8143567" y="3745102"/>
            <a:ext cx="283741" cy="2128794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4D19B2-A25A-1931-20DF-A04EB49B3659}"/>
              </a:ext>
            </a:extLst>
          </p:cNvPr>
          <p:cNvSpPr txBox="1"/>
          <p:nvPr/>
        </p:nvSpPr>
        <p:spPr>
          <a:xfrm>
            <a:off x="4277046" y="5892109"/>
            <a:ext cx="9062129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/>
              <a:t>How to find a optimal 3D structure and camera poses for hundreds of multi-views?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611252-DC0F-70A3-462C-90FAF3719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988" y="6311607"/>
            <a:ext cx="3700761" cy="21287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0BD108-2351-00C5-61A3-B2188E72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26" y="6468096"/>
            <a:ext cx="1629850" cy="1856743"/>
          </a:xfrm>
          <a:prstGeom prst="rect">
            <a:avLst/>
          </a:prstGeom>
        </p:spPr>
      </p:pic>
      <p:pic>
        <p:nvPicPr>
          <p:cNvPr id="20" name="그림 19" descr="실외, 대지, 거리, 인도이(가) 표시된 사진&#10;&#10;자동 생성된 설명">
            <a:extLst>
              <a:ext uri="{FF2B5EF4-FFF2-40B4-BE49-F238E27FC236}">
                <a16:creationId xmlns:a16="http://schemas.microsoft.com/office/drawing/2014/main" id="{4A68689C-27E5-4111-0EA7-9901E94F54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7" y="6504341"/>
            <a:ext cx="1629850" cy="1820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EC2873-C695-6C8F-54B7-1EC49B6FA7FF}"/>
              </a:ext>
            </a:extLst>
          </p:cNvPr>
          <p:cNvSpPr txBox="1"/>
          <p:nvPr/>
        </p:nvSpPr>
        <p:spPr>
          <a:xfrm>
            <a:off x="-5947" y="7797780"/>
            <a:ext cx="539671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1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AC2C2-4210-7989-82AD-C32173400869}"/>
              </a:ext>
            </a:extLst>
          </p:cNvPr>
          <p:cNvSpPr txBox="1"/>
          <p:nvPr/>
        </p:nvSpPr>
        <p:spPr>
          <a:xfrm>
            <a:off x="2295325" y="7801954"/>
            <a:ext cx="539671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2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E6329A9-19F0-BB48-A4E1-5140F85B1D50}"/>
              </a:ext>
            </a:extLst>
          </p:cNvPr>
          <p:cNvSpPr/>
          <p:nvPr/>
        </p:nvSpPr>
        <p:spPr>
          <a:xfrm>
            <a:off x="4596597" y="7138436"/>
            <a:ext cx="650099" cy="469878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DDC53CD-240C-5E86-2427-26CEF4991486}"/>
              </a:ext>
            </a:extLst>
          </p:cNvPr>
          <p:cNvSpPr/>
          <p:nvPr/>
        </p:nvSpPr>
        <p:spPr>
          <a:xfrm>
            <a:off x="9519784" y="7204867"/>
            <a:ext cx="650099" cy="469878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145BBD-7344-C57F-8420-24452D9B3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1960" y="6289628"/>
            <a:ext cx="3626183" cy="2150773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CD37EFA-756C-AF2C-EE7F-29BC17271AB3}"/>
              </a:ext>
            </a:extLst>
          </p:cNvPr>
          <p:cNvCxnSpPr/>
          <p:nvPr/>
        </p:nvCxnSpPr>
        <p:spPr>
          <a:xfrm flipH="1">
            <a:off x="2565160" y="2570205"/>
            <a:ext cx="1549640" cy="37194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470AED-7C61-CEB5-7629-755684FE40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673568" y="3063259"/>
            <a:ext cx="2735801" cy="32483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5F382F-63BD-3FDA-72F3-998541F5F20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558988" y="3477477"/>
            <a:ext cx="6526064" cy="28121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9063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1" grpId="0"/>
      <p:bldP spid="22" grpId="0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2756</Words>
  <Application>Microsoft Office PowerPoint</Application>
  <PresentationFormat>사용자 지정</PresentationFormat>
  <Paragraphs>414</Paragraphs>
  <Slides>33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Apple SD 산돌고딕 Neo 세미볼드체</vt:lpstr>
      <vt:lpstr>Apple SD 산돌고딕 Neo 옅은체</vt:lpstr>
      <vt:lpstr>Dinbol</vt:lpstr>
      <vt:lpstr>Helvetica Light</vt:lpstr>
      <vt:lpstr>Helvetica Neue</vt:lpstr>
      <vt:lpstr>noto</vt:lpstr>
      <vt:lpstr>Noto Sans KR</vt:lpstr>
      <vt:lpstr>맑은 고딕</vt:lpstr>
      <vt:lpstr>Cambria Math</vt:lpstr>
      <vt:lpstr>Noto Sans</vt:lpstr>
      <vt:lpstr>Symbol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고대걸</dc:creator>
  <cp:lastModifiedBy>(학생) 고대걸 (기계항공및원자력공학부)</cp:lastModifiedBy>
  <cp:revision>33</cp:revision>
  <dcterms:modified xsi:type="dcterms:W3CDTF">2023-01-19T04:39:18Z</dcterms:modified>
</cp:coreProperties>
</file>